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8"/>
  </p:notesMasterIdLst>
  <p:sldIdLst>
    <p:sldId id="258" r:id="rId2"/>
    <p:sldId id="698" r:id="rId3"/>
    <p:sldId id="699" r:id="rId4"/>
    <p:sldId id="700" r:id="rId5"/>
    <p:sldId id="653" r:id="rId6"/>
    <p:sldId id="297" r:id="rId7"/>
    <p:sldId id="654" r:id="rId8"/>
    <p:sldId id="655" r:id="rId9"/>
    <p:sldId id="656" r:id="rId10"/>
    <p:sldId id="589" r:id="rId11"/>
    <p:sldId id="657" r:id="rId12"/>
    <p:sldId id="658" r:id="rId13"/>
    <p:sldId id="659" r:id="rId14"/>
    <p:sldId id="660" r:id="rId15"/>
    <p:sldId id="661" r:id="rId16"/>
    <p:sldId id="662" r:id="rId17"/>
    <p:sldId id="663" r:id="rId18"/>
    <p:sldId id="664" r:id="rId19"/>
    <p:sldId id="665" r:id="rId20"/>
    <p:sldId id="666" r:id="rId21"/>
    <p:sldId id="667" r:id="rId22"/>
    <p:sldId id="668" r:id="rId23"/>
    <p:sldId id="669" r:id="rId24"/>
    <p:sldId id="670" r:id="rId25"/>
    <p:sldId id="671" r:id="rId26"/>
    <p:sldId id="672" r:id="rId27"/>
    <p:sldId id="673" r:id="rId28"/>
    <p:sldId id="674" r:id="rId29"/>
    <p:sldId id="675" r:id="rId30"/>
    <p:sldId id="651" r:id="rId31"/>
    <p:sldId id="676" r:id="rId32"/>
    <p:sldId id="677" r:id="rId33"/>
    <p:sldId id="679" r:id="rId34"/>
    <p:sldId id="390" r:id="rId35"/>
    <p:sldId id="391" r:id="rId36"/>
    <p:sldId id="680" r:id="rId37"/>
    <p:sldId id="404" r:id="rId38"/>
    <p:sldId id="405" r:id="rId39"/>
    <p:sldId id="406" r:id="rId40"/>
    <p:sldId id="407" r:id="rId41"/>
    <p:sldId id="408" r:id="rId42"/>
    <p:sldId id="409" r:id="rId43"/>
    <p:sldId id="410" r:id="rId44"/>
    <p:sldId id="441" r:id="rId45"/>
    <p:sldId id="440" r:id="rId46"/>
    <p:sldId id="449" r:id="rId47"/>
    <p:sldId id="612" r:id="rId48"/>
    <p:sldId id="613" r:id="rId49"/>
    <p:sldId id="614" r:id="rId50"/>
    <p:sldId id="615" r:id="rId51"/>
    <p:sldId id="681" r:id="rId52"/>
    <p:sldId id="367" r:id="rId53"/>
    <p:sldId id="703" r:id="rId54"/>
    <p:sldId id="458" r:id="rId55"/>
    <p:sldId id="363" r:id="rId56"/>
    <p:sldId id="701" r:id="rId57"/>
    <p:sldId id="704" r:id="rId58"/>
    <p:sldId id="706" r:id="rId59"/>
    <p:sldId id="682" r:id="rId60"/>
    <p:sldId id="683" r:id="rId61"/>
    <p:sldId id="685" r:id="rId62"/>
    <p:sldId id="620" r:id="rId63"/>
    <p:sldId id="687" r:id="rId64"/>
    <p:sldId id="688" r:id="rId65"/>
    <p:sldId id="689" r:id="rId66"/>
    <p:sldId id="623" r:id="rId67"/>
    <p:sldId id="696" r:id="rId68"/>
    <p:sldId id="697" r:id="rId69"/>
    <p:sldId id="690" r:id="rId70"/>
    <p:sldId id="691" r:id="rId71"/>
    <p:sldId id="692" r:id="rId72"/>
    <p:sldId id="693" r:id="rId73"/>
    <p:sldId id="694" r:id="rId74"/>
    <p:sldId id="695" r:id="rId75"/>
    <p:sldId id="705" r:id="rId76"/>
    <p:sldId id="686" r:id="rId77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0A22E"/>
    <a:srgbClr val="EB641B"/>
    <a:srgbClr val="FFFFFF"/>
    <a:srgbClr val="D4DFEF"/>
    <a:srgbClr val="954655"/>
    <a:srgbClr val="864B91"/>
    <a:srgbClr val="474B78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96" d="100"/>
          <a:sy n="96" d="100"/>
        </p:scale>
        <p:origin x="636" y="72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4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ados%20(D)%20Saude\Adla%20-%20Meus%20documentos\1.Trabalho\1.Arquivos%20Demas\Planejamentos%20MS\Oficinas\Oficina%20PE-MS%202015%20(23%20e%2024-04-15)\Arquivos%20embasadores\Piramide%20etaria%20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BASE%20DE%20DADOS%20-%20CURSOS%20DE%20MEDICINA%20-%2001042015%20novos%20criterios%20segundo%20edit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BASE%20DE%20DADOS%20-%20CURSOS%20DE%20MEDICINA%20-%2001042015%20novos%20criterios%20segundo%20edital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C&#243;pia%20de%20C&#243;pia%20de%20C&#243;pia%20de%20PAS%20-%201&#186;%20RQPC%20-%202015%20-%20DEG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otiguar77:Downloads:BASE%20DE%20DADOS%20-%20CURSOS%20DE%20MEDICINA%20-%2019MAI2015-2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docnas\GM\assespi\PastaCompartilhada\12_Apresentacoes\LEADS_SUS_BR_e_UF\2015\Abril\Apoio\ANS_abril2015_recei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esdras.pereira\Documents\CNS\dadosconferenciasnacionais(esdras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Plan4!$B$1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Plan4!$A$2:$A$5</c:f>
              <c:numCache>
                <c:formatCode>General</c:formatCode>
                <c:ptCount val="4"/>
              </c:numCache>
            </c:numRef>
          </c:cat>
          <c:val>
            <c:numRef>
              <c:f>Plan4!$B$2:$B$5</c:f>
              <c:numCache>
                <c:formatCode>#,##0.0;#,##0.0</c:formatCode>
                <c:ptCount val="4"/>
                <c:pt idx="0">
                  <c:v>-65.8</c:v>
                </c:pt>
                <c:pt idx="1">
                  <c:v>-64.400000000000006</c:v>
                </c:pt>
                <c:pt idx="2">
                  <c:v>-43.8</c:v>
                </c:pt>
                <c:pt idx="3">
                  <c:v>-19.3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D-4102-A6A1-ECF3C0B6D396}"/>
            </c:ext>
          </c:extLst>
        </c:ser>
        <c:ser>
          <c:idx val="1"/>
          <c:order val="1"/>
          <c:tx>
            <c:strRef>
              <c:f>Plan4!$C$1</c:f>
              <c:strCache>
                <c:ptCount val="1"/>
                <c:pt idx="0">
                  <c:v>2020*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Plan4!$A$2:$A$5</c:f>
              <c:numCache>
                <c:formatCode>General</c:formatCode>
                <c:ptCount val="4"/>
              </c:numCache>
            </c:numRef>
          </c:cat>
          <c:val>
            <c:numRef>
              <c:f>Plan4!$C$2:$C$5</c:f>
              <c:numCache>
                <c:formatCode>General</c:formatCode>
                <c:ptCount val="4"/>
                <c:pt idx="0">
                  <c:v>58.6</c:v>
                </c:pt>
                <c:pt idx="1">
                  <c:v>67.3</c:v>
                </c:pt>
                <c:pt idx="2">
                  <c:v>52.9</c:v>
                </c:pt>
                <c:pt idx="3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2D-4102-A6A1-ECF3C0B6D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39301680"/>
        <c:axId val="239298152"/>
      </c:barChart>
      <c:catAx>
        <c:axId val="239301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pt-BR"/>
          </a:p>
        </c:txPr>
        <c:crossAx val="239298152"/>
        <c:crosses val="autoZero"/>
        <c:auto val="1"/>
        <c:lblAlgn val="ctr"/>
        <c:lblOffset val="100"/>
        <c:noMultiLvlLbl val="0"/>
      </c:catAx>
      <c:valAx>
        <c:axId val="239298152"/>
        <c:scaling>
          <c:orientation val="minMax"/>
        </c:scaling>
        <c:delete val="0"/>
        <c:axPos val="b"/>
        <c:numFmt formatCode="#,##0.0;#,##0.0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pt-BR"/>
          </a:p>
        </c:txPr>
        <c:crossAx val="239301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35379168887865"/>
          <c:y val="0.10365546454270927"/>
          <c:w val="0.84405629129802495"/>
          <c:h val="0.53911842859054504"/>
        </c:manualLayout>
      </c:layout>
      <c:lineChart>
        <c:grouping val="standard"/>
        <c:varyColors val="0"/>
        <c:ser>
          <c:idx val="0"/>
          <c:order val="0"/>
          <c:tx>
            <c:strRef>
              <c:f>Graficos!$Q$20</c:f>
              <c:strCache>
                <c:ptCount val="1"/>
                <c:pt idx="0">
                  <c:v>CAPITAL</c:v>
                </c:pt>
              </c:strCache>
            </c:strRef>
          </c:tx>
          <c:marker>
            <c:symbol val="none"/>
          </c:marker>
          <c:cat>
            <c:strRef>
              <c:f>Graficos!$R$19:$Z$19</c:f>
              <c:strCache>
                <c:ptCount val="9"/>
                <c:pt idx="0">
                  <c:v>Até 1994</c:v>
                </c:pt>
                <c:pt idx="1">
                  <c:v>1995 a 1998</c:v>
                </c:pt>
                <c:pt idx="2">
                  <c:v>1999 a 2002</c:v>
                </c:pt>
                <c:pt idx="3">
                  <c:v>2003 a 2006</c:v>
                </c:pt>
                <c:pt idx="4">
                  <c:v>2007 a 2010</c:v>
                </c:pt>
                <c:pt idx="5">
                  <c:v>2011 e 2012</c:v>
                </c:pt>
                <c:pt idx="6">
                  <c:v>2013 e 2014</c:v>
                </c:pt>
                <c:pt idx="7">
                  <c:v>2015</c:v>
                </c:pt>
                <c:pt idx="8">
                  <c:v>Previsão segundo edital</c:v>
                </c:pt>
              </c:strCache>
            </c:strRef>
          </c:cat>
          <c:val>
            <c:numRef>
              <c:f>Graficos!$R$20:$Z$20</c:f>
              <c:numCache>
                <c:formatCode>General</c:formatCode>
                <c:ptCount val="9"/>
                <c:pt idx="0">
                  <c:v>4884</c:v>
                </c:pt>
                <c:pt idx="1">
                  <c:v>5204</c:v>
                </c:pt>
                <c:pt idx="2">
                  <c:v>5954</c:v>
                </c:pt>
                <c:pt idx="3">
                  <c:v>7902</c:v>
                </c:pt>
                <c:pt idx="4">
                  <c:v>8532</c:v>
                </c:pt>
                <c:pt idx="5">
                  <c:v>8858</c:v>
                </c:pt>
                <c:pt idx="6">
                  <c:v>10561</c:v>
                </c:pt>
                <c:pt idx="7">
                  <c:v>10637</c:v>
                </c:pt>
                <c:pt idx="8">
                  <c:v>10637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30-4ADB-BF44-C3297A9EA0C1}"/>
            </c:ext>
          </c:extLst>
        </c:ser>
        <c:ser>
          <c:idx val="1"/>
          <c:order val="1"/>
          <c:tx>
            <c:strRef>
              <c:f>Graficos!$Q$21</c:f>
              <c:strCache>
                <c:ptCount val="1"/>
                <c:pt idx="0">
                  <c:v>INTERIOR</c:v>
                </c:pt>
              </c:strCache>
            </c:strRef>
          </c:tx>
          <c:spPr>
            <a:ln w="47625"/>
          </c:spPr>
          <c:marker>
            <c:symbol val="none"/>
          </c:marker>
          <c:cat>
            <c:strRef>
              <c:f>Graficos!$R$19:$Z$19</c:f>
              <c:strCache>
                <c:ptCount val="9"/>
                <c:pt idx="0">
                  <c:v>Até 1994</c:v>
                </c:pt>
                <c:pt idx="1">
                  <c:v>1995 a 1998</c:v>
                </c:pt>
                <c:pt idx="2">
                  <c:v>1999 a 2002</c:v>
                </c:pt>
                <c:pt idx="3">
                  <c:v>2003 a 2006</c:v>
                </c:pt>
                <c:pt idx="4">
                  <c:v>2007 a 2010</c:v>
                </c:pt>
                <c:pt idx="5">
                  <c:v>2011 e 2012</c:v>
                </c:pt>
                <c:pt idx="6">
                  <c:v>2013 e 2014</c:v>
                </c:pt>
                <c:pt idx="7">
                  <c:v>2015</c:v>
                </c:pt>
                <c:pt idx="8">
                  <c:v>Previsão segundo edital</c:v>
                </c:pt>
              </c:strCache>
            </c:strRef>
          </c:cat>
          <c:val>
            <c:numRef>
              <c:f>Graficos!$R$21:$Z$21</c:f>
              <c:numCache>
                <c:formatCode>General</c:formatCode>
                <c:ptCount val="9"/>
                <c:pt idx="0">
                  <c:v>3878</c:v>
                </c:pt>
                <c:pt idx="1">
                  <c:v>4522</c:v>
                </c:pt>
                <c:pt idx="2">
                  <c:v>5454</c:v>
                </c:pt>
                <c:pt idx="3">
                  <c:v>6855</c:v>
                </c:pt>
                <c:pt idx="4">
                  <c:v>7875</c:v>
                </c:pt>
                <c:pt idx="5">
                  <c:v>8612</c:v>
                </c:pt>
                <c:pt idx="6">
                  <c:v>11563</c:v>
                </c:pt>
                <c:pt idx="7">
                  <c:v>14522</c:v>
                </c:pt>
                <c:pt idx="8">
                  <c:v>16409.2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30-4ADB-BF44-C3297A9EA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9298544"/>
        <c:axId val="239304424"/>
      </c:lineChart>
      <c:catAx>
        <c:axId val="239298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9304424"/>
        <c:crosses val="autoZero"/>
        <c:auto val="1"/>
        <c:lblAlgn val="ctr"/>
        <c:lblOffset val="100"/>
        <c:noMultiLvlLbl val="0"/>
      </c:catAx>
      <c:valAx>
        <c:axId val="239304424"/>
        <c:scaling>
          <c:orientation val="minMax"/>
          <c:max val="18000"/>
          <c:min val="2000"/>
        </c:scaling>
        <c:delete val="0"/>
        <c:axPos val="l"/>
        <c:majorGridlines/>
        <c:title>
          <c:overlay val="0"/>
        </c:title>
        <c:numFmt formatCode="General" sourceLinked="1"/>
        <c:majorTickMark val="none"/>
        <c:minorTickMark val="none"/>
        <c:tickLblPos val="nextTo"/>
        <c:crossAx val="2392985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35743407965094E-2"/>
          <c:y val="0.12691123678791744"/>
          <c:w val="0.90383406036645797"/>
          <c:h val="0.64203742206186443"/>
        </c:manualLayout>
      </c:layout>
      <c:lineChart>
        <c:grouping val="standard"/>
        <c:varyColors val="0"/>
        <c:ser>
          <c:idx val="0"/>
          <c:order val="0"/>
          <c:tx>
            <c:strRef>
              <c:f>Graficos!$A$37</c:f>
              <c:strCache>
                <c:ptCount val="1"/>
                <c:pt idx="0">
                  <c:v>Região Centro-Oeste</c:v>
                </c:pt>
              </c:strCache>
            </c:strRef>
          </c:tx>
          <c:spPr>
            <a:ln w="41275"/>
          </c:spPr>
          <c:marker>
            <c:symbol val="none"/>
          </c:marker>
          <c:cat>
            <c:strRef>
              <c:f>Graficos!$B$36:$J$36</c:f>
              <c:strCache>
                <c:ptCount val="9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2015</c:v>
                </c:pt>
                <c:pt idx="8">
                  <c:v>Previsão segundo edital</c:v>
                </c:pt>
              </c:strCache>
            </c:strRef>
          </c:cat>
          <c:val>
            <c:numRef>
              <c:f>Graficos!$B$37:$J$37</c:f>
              <c:numCache>
                <c:formatCode>_(* #,##0.00_);_(* \(#,##0.00\);_(* "-"??_);_(@_)</c:formatCode>
                <c:ptCount val="9"/>
                <c:pt idx="0">
                  <c:v>0.323562731369686</c:v>
                </c:pt>
                <c:pt idx="1">
                  <c:v>0.36926476565648547</c:v>
                </c:pt>
                <c:pt idx="2">
                  <c:v>0.59992364608140802</c:v>
                </c:pt>
                <c:pt idx="3">
                  <c:v>0.607407187465829</c:v>
                </c:pt>
                <c:pt idx="4">
                  <c:v>0.64482425336326521</c:v>
                </c:pt>
                <c:pt idx="5">
                  <c:v>0.68497177472581705</c:v>
                </c:pt>
                <c:pt idx="6">
                  <c:v>1.0164519348987209</c:v>
                </c:pt>
                <c:pt idx="7">
                  <c:v>1.0017981856508806</c:v>
                </c:pt>
                <c:pt idx="8">
                  <c:v>1.0532156232337413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78-4562-9416-B78C91CCCA03}"/>
            </c:ext>
          </c:extLst>
        </c:ser>
        <c:ser>
          <c:idx val="1"/>
          <c:order val="1"/>
          <c:tx>
            <c:strRef>
              <c:f>Graficos!$A$38</c:f>
              <c:strCache>
                <c:ptCount val="1"/>
                <c:pt idx="0">
                  <c:v>Região Nordeste</c:v>
                </c:pt>
              </c:strCache>
            </c:strRef>
          </c:tx>
          <c:spPr>
            <a:ln w="41275"/>
          </c:spPr>
          <c:marker>
            <c:symbol val="none"/>
          </c:marker>
          <c:cat>
            <c:strRef>
              <c:f>Graficos!$B$36:$J$36</c:f>
              <c:strCache>
                <c:ptCount val="9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2015</c:v>
                </c:pt>
                <c:pt idx="8">
                  <c:v>Previsão segundo edital</c:v>
                </c:pt>
              </c:strCache>
            </c:strRef>
          </c:cat>
          <c:val>
            <c:numRef>
              <c:f>Graficos!$B$38:$J$38</c:f>
              <c:numCache>
                <c:formatCode>_(* #,##0.00_);_(* \(#,##0.00\);_(* "-"??_);_(@_)</c:formatCode>
                <c:ptCount val="9"/>
                <c:pt idx="0">
                  <c:v>0.3446235150274104</c:v>
                </c:pt>
                <c:pt idx="1">
                  <c:v>0.33397842831148766</c:v>
                </c:pt>
                <c:pt idx="2">
                  <c:v>0.38529955668849675</c:v>
                </c:pt>
                <c:pt idx="3">
                  <c:v>0.63361008530542495</c:v>
                </c:pt>
                <c:pt idx="4">
                  <c:v>0.63679703000879773</c:v>
                </c:pt>
                <c:pt idx="5">
                  <c:v>0.69823769554551163</c:v>
                </c:pt>
                <c:pt idx="6">
                  <c:v>0.95699672819958193</c:v>
                </c:pt>
                <c:pt idx="7">
                  <c:v>1.062233273675828</c:v>
                </c:pt>
                <c:pt idx="8">
                  <c:v>1.3076006733441545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78-4562-9416-B78C91CCCA03}"/>
            </c:ext>
          </c:extLst>
        </c:ser>
        <c:ser>
          <c:idx val="2"/>
          <c:order val="2"/>
          <c:tx>
            <c:strRef>
              <c:f>Graficos!$A$39</c:f>
              <c:strCache>
                <c:ptCount val="1"/>
                <c:pt idx="0">
                  <c:v>Região Norte</c:v>
                </c:pt>
              </c:strCache>
            </c:strRef>
          </c:tx>
          <c:spPr>
            <a:ln w="41275"/>
          </c:spPr>
          <c:marker>
            <c:symbol val="none"/>
          </c:marker>
          <c:cat>
            <c:strRef>
              <c:f>Graficos!$B$36:$J$36</c:f>
              <c:strCache>
                <c:ptCount val="9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2015</c:v>
                </c:pt>
                <c:pt idx="8">
                  <c:v>Previsão segundo edital</c:v>
                </c:pt>
              </c:strCache>
            </c:strRef>
          </c:cat>
          <c:val>
            <c:numRef>
              <c:f>Graficos!$B$39:$J$39</c:f>
              <c:numCache>
                <c:formatCode>_(* #,##0.00_);_(* \(#,##0.00\);_(* "-"??_);_(@_)</c:formatCode>
                <c:ptCount val="9"/>
                <c:pt idx="0">
                  <c:v>0.44221903677720975</c:v>
                </c:pt>
                <c:pt idx="1">
                  <c:v>0.40610933356362999</c:v>
                </c:pt>
                <c:pt idx="2">
                  <c:v>0.70494503391030094</c:v>
                </c:pt>
                <c:pt idx="3">
                  <c:v>0.87338221255939696</c:v>
                </c:pt>
                <c:pt idx="4">
                  <c:v>0.9908180413090435</c:v>
                </c:pt>
                <c:pt idx="5">
                  <c:v>0.87718187522032864</c:v>
                </c:pt>
                <c:pt idx="6">
                  <c:v>1.0347613058699272</c:v>
                </c:pt>
                <c:pt idx="7">
                  <c:v>1.1509425366613286</c:v>
                </c:pt>
                <c:pt idx="8">
                  <c:v>1.39131840210029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78-4562-9416-B78C91CCCA03}"/>
            </c:ext>
          </c:extLst>
        </c:ser>
        <c:ser>
          <c:idx val="3"/>
          <c:order val="3"/>
          <c:tx>
            <c:strRef>
              <c:f>Graficos!$A$40</c:f>
              <c:strCache>
                <c:ptCount val="1"/>
                <c:pt idx="0">
                  <c:v>Região Sudeste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strRef>
              <c:f>Graficos!$B$36:$J$36</c:f>
              <c:strCache>
                <c:ptCount val="9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2015</c:v>
                </c:pt>
                <c:pt idx="8">
                  <c:v>Previsão segundo edital</c:v>
                </c:pt>
              </c:strCache>
            </c:strRef>
          </c:cat>
          <c:val>
            <c:numRef>
              <c:f>Graficos!$B$40:$J$40</c:f>
              <c:numCache>
                <c:formatCode>_(* #,##0.00_);_(* \(#,##0.00\);_(* "-"??_);_(@_)</c:formatCode>
                <c:ptCount val="9"/>
                <c:pt idx="0">
                  <c:v>0.74519178292694699</c:v>
                </c:pt>
                <c:pt idx="1">
                  <c:v>0.81030904517042301</c:v>
                </c:pt>
                <c:pt idx="2">
                  <c:v>0.79653494136858105</c:v>
                </c:pt>
                <c:pt idx="3">
                  <c:v>0.90069147489737378</c:v>
                </c:pt>
                <c:pt idx="4">
                  <c:v>1.0162565707595581</c:v>
                </c:pt>
                <c:pt idx="5">
                  <c:v>1.0716477235369073</c:v>
                </c:pt>
                <c:pt idx="6">
                  <c:v>1.1962551222823123</c:v>
                </c:pt>
                <c:pt idx="7">
                  <c:v>1.3793140446288041</c:v>
                </c:pt>
                <c:pt idx="8">
                  <c:v>1.3793140446288041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78-4562-9416-B78C91CCCA03}"/>
            </c:ext>
          </c:extLst>
        </c:ser>
        <c:ser>
          <c:idx val="4"/>
          <c:order val="4"/>
          <c:tx>
            <c:strRef>
              <c:f>Graficos!$A$41</c:f>
              <c:strCache>
                <c:ptCount val="1"/>
                <c:pt idx="0">
                  <c:v>Região Sul</c:v>
                </c:pt>
              </c:strCache>
            </c:strRef>
          </c:tx>
          <c:spPr>
            <a:ln w="41275"/>
          </c:spPr>
          <c:marker>
            <c:symbol val="none"/>
          </c:marker>
          <c:cat>
            <c:strRef>
              <c:f>Graficos!$B$36:$J$36</c:f>
              <c:strCache>
                <c:ptCount val="9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2015</c:v>
                </c:pt>
                <c:pt idx="8">
                  <c:v>Previsão segundo edital</c:v>
                </c:pt>
              </c:strCache>
            </c:strRef>
          </c:cat>
          <c:val>
            <c:numRef>
              <c:f>Graficos!$B$41:$J$41</c:f>
              <c:numCache>
                <c:formatCode>_(* #,##0.00_);_(* \(#,##0.00\);_(* "-"??_);_(@_)</c:formatCode>
                <c:ptCount val="9"/>
                <c:pt idx="0">
                  <c:v>0.67526147272954895</c:v>
                </c:pt>
                <c:pt idx="1">
                  <c:v>0.71209501665971386</c:v>
                </c:pt>
                <c:pt idx="2">
                  <c:v>0.745310151415703</c:v>
                </c:pt>
                <c:pt idx="3">
                  <c:v>0.80669781089018733</c:v>
                </c:pt>
                <c:pt idx="4">
                  <c:v>0.87019028611294302</c:v>
                </c:pt>
                <c:pt idx="5">
                  <c:v>0.9170029732099545</c:v>
                </c:pt>
                <c:pt idx="6">
                  <c:v>1.1148977426818769</c:v>
                </c:pt>
                <c:pt idx="7">
                  <c:v>1.2883943923711698</c:v>
                </c:pt>
                <c:pt idx="8">
                  <c:v>1.2883943923711698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78-4562-9416-B78C91CCC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9305600"/>
        <c:axId val="239300896"/>
      </c:lineChart>
      <c:catAx>
        <c:axId val="23930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pt-BR"/>
          </a:p>
        </c:txPr>
        <c:crossAx val="239300896"/>
        <c:crosses val="autoZero"/>
        <c:auto val="1"/>
        <c:lblAlgn val="ctr"/>
        <c:lblOffset val="100"/>
        <c:noMultiLvlLbl val="0"/>
      </c:catAx>
      <c:valAx>
        <c:axId val="239300896"/>
        <c:scaling>
          <c:orientation val="minMax"/>
          <c:max val="1.5"/>
          <c:min val="0.2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23930560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3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pt-BR" sz="1600"/>
              <a:t>Evolução do Pró-Residência</a:t>
            </a:r>
          </a:p>
        </c:rich>
      </c:tx>
      <c:overlay val="0"/>
    </c:title>
    <c:autoTitleDeleted val="0"/>
    <c:view3D>
      <c:rotX val="20"/>
      <c:rotY val="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137363807172481E-2"/>
          <c:w val="0.98480421978203136"/>
          <c:h val="0.8557971444315217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Area Profissional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ln>
                <a:noFill/>
              </a:ln>
              <a:effectLst>
                <a:glow rad="127000">
                  <a:sysClr val="window" lastClr="FFFFFF"/>
                </a:glow>
              </a:effectLst>
            </c:spPr>
            <c:txPr>
              <a:bodyPr anchor="t" anchorCtr="0"/>
              <a:lstStyle/>
              <a:p>
                <a:pPr>
                  <a:defRPr>
                    <a:effectLst>
                      <a:outerShdw blurRad="50800" dist="38100" dir="5400000" algn="t" rotWithShape="0">
                        <a:prstClr val="white">
                          <a:alpha val="50000"/>
                        </a:prstClr>
                      </a:outerShdw>
                    </a:effectLst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Plan1!$B$2:$B$7</c:f>
              <c:numCache>
                <c:formatCode>General</c:formatCode>
                <c:ptCount val="6"/>
                <c:pt idx="0">
                  <c:v>499</c:v>
                </c:pt>
                <c:pt idx="1">
                  <c:v>499</c:v>
                </c:pt>
                <c:pt idx="2">
                  <c:v>834</c:v>
                </c:pt>
                <c:pt idx="3">
                  <c:v>1789</c:v>
                </c:pt>
                <c:pt idx="4">
                  <c:v>2875</c:v>
                </c:pt>
                <c:pt idx="5">
                  <c:v>3461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04-48A5-8171-CE6E018749B0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Médica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8911968348170572E-3"/>
                  <c:y val="-1.44927536231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04-48A5-8171-CE6E018749B0}"/>
                </c:ext>
              </c:extLst>
            </c:dLbl>
            <c:dLbl>
              <c:idx val="1"/>
              <c:layout>
                <c:manualLayout>
                  <c:x val="7.9129574678535822E-3"/>
                  <c:y val="-1.0869565217391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04-48A5-8171-CE6E018749B0}"/>
                </c:ext>
              </c:extLst>
            </c:dLbl>
            <c:dLbl>
              <c:idx val="2"/>
              <c:layout>
                <c:manualLayout>
                  <c:x val="1.9782393669634029E-3"/>
                  <c:y val="-1.0869565217391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04-48A5-8171-CE6E018749B0}"/>
                </c:ext>
              </c:extLst>
            </c:dLbl>
            <c:dLbl>
              <c:idx val="3"/>
              <c:layout>
                <c:manualLayout>
                  <c:x val="1.2169251147202513E-3"/>
                  <c:y val="-1.0869658039156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04-48A5-8171-CE6E018749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effectLst>
                      <a:outerShdw blurRad="50800" dist="38100" dir="5400000" algn="t" rotWithShape="0">
                        <a:prstClr val="white">
                          <a:alpha val="50000"/>
                        </a:prstClr>
                      </a:outerShdw>
                    </a:effectLst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Plan1!$C$2:$C$7</c:f>
              <c:numCache>
                <c:formatCode>General</c:formatCode>
                <c:ptCount val="6"/>
                <c:pt idx="0">
                  <c:v>785</c:v>
                </c:pt>
                <c:pt idx="1">
                  <c:v>1253</c:v>
                </c:pt>
                <c:pt idx="2">
                  <c:v>1803</c:v>
                </c:pt>
                <c:pt idx="3">
                  <c:v>2546</c:v>
                </c:pt>
                <c:pt idx="4">
                  <c:v>5497</c:v>
                </c:pt>
                <c:pt idx="5">
                  <c:v>6535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04-48A5-8171-CE6E018749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725560"/>
        <c:axId val="284641144"/>
        <c:axId val="283090648"/>
      </c:bar3DChart>
      <c:catAx>
        <c:axId val="572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284641144"/>
        <c:crosses val="autoZero"/>
        <c:auto val="1"/>
        <c:lblAlgn val="ctr"/>
        <c:lblOffset val="100"/>
        <c:noMultiLvlLbl val="0"/>
      </c:catAx>
      <c:valAx>
        <c:axId val="284641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725560"/>
        <c:crosses val="autoZero"/>
        <c:crossBetween val="between"/>
      </c:valAx>
      <c:serAx>
        <c:axId val="283090648"/>
        <c:scaling>
          <c:orientation val="minMax"/>
        </c:scaling>
        <c:delete val="1"/>
        <c:axPos val="b"/>
        <c:majorTickMark val="out"/>
        <c:minorTickMark val="none"/>
        <c:tickLblPos val="none"/>
        <c:crossAx val="284641144"/>
        <c:crosses val="autoZero"/>
      </c:serAx>
    </c:plotArea>
    <c:legend>
      <c:legendPos val="b"/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  <a:bevelB/>
    </a:sp3d>
  </c:spPr>
  <c:txPr>
    <a:bodyPr/>
    <a:lstStyle/>
    <a:p>
      <a:pPr>
        <a:defRPr lang="pt-BR" sz="1600" b="1" kern="1200">
          <a:solidFill>
            <a:schemeClr val="tx1"/>
          </a:solidFill>
          <a:latin typeface="+mn-lt"/>
          <a:ea typeface="+mn-ea"/>
          <a:cs typeface="+mn-cs"/>
        </a:defRPr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pt-BR" sz="1400" dirty="0"/>
              <a:t>Evolução do nº de trabalhadores de nível médio formados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'Histórico PAS NM'!$C$11</c:f>
              <c:strCache>
                <c:ptCount val="1"/>
                <c:pt idx="0">
                  <c:v>Trabalhadores de Nível Médio Formados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'Histórico PAS NM'!$D$10:$G$10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'Histórico PAS NM'!$D$11:$G$11</c:f>
              <c:numCache>
                <c:formatCode>#,##0</c:formatCode>
                <c:ptCount val="4"/>
                <c:pt idx="0" formatCode="General">
                  <c:v>46152</c:v>
                </c:pt>
                <c:pt idx="1">
                  <c:v>68154</c:v>
                </c:pt>
                <c:pt idx="2" formatCode="General">
                  <c:v>242514</c:v>
                </c:pt>
                <c:pt idx="3">
                  <c:v>284726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40-40F5-99C3-EDB09B9781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9301288"/>
        <c:axId val="239299328"/>
      </c:lineChart>
      <c:catAx>
        <c:axId val="23930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pt-BR"/>
          </a:p>
        </c:txPr>
        <c:crossAx val="239299328"/>
        <c:crosses val="autoZero"/>
        <c:auto val="1"/>
        <c:lblAlgn val="ctr"/>
        <c:lblOffset val="100"/>
        <c:noMultiLvlLbl val="0"/>
      </c:catAx>
      <c:valAx>
        <c:axId val="23929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pt-BR"/>
          </a:p>
        </c:txPr>
        <c:crossAx val="239301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Evolução no nº de profissionais de nível superior formados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Sheet1!$A$21</c:f>
              <c:strCache>
                <c:ptCount val="1"/>
                <c:pt idx="0">
                  <c:v>Profissionais de nivel superior beneficiados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4710743801652899E-2"/>
                  <c:y val="-0.17592592592592601"/>
                </c:manualLayout>
              </c:layout>
              <c:numFmt formatCode="#,##0" sourceLinked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A1-4C41-9314-6BD282FB58B4}"/>
                </c:ext>
              </c:extLst>
            </c:dLbl>
            <c:dLbl>
              <c:idx val="1"/>
              <c:layout>
                <c:manualLayout>
                  <c:x val="-4.1322314049586965E-2"/>
                  <c:y val="-9.2592592592592823E-2"/>
                </c:manualLayout>
              </c:layout>
              <c:numFmt formatCode="#,##0" sourceLinked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A1-4C41-9314-6BD282FB58B4}"/>
                </c:ext>
              </c:extLst>
            </c:dLbl>
            <c:dLbl>
              <c:idx val="2"/>
              <c:layout>
                <c:manualLayout>
                  <c:x val="-7.2727272727272793E-2"/>
                  <c:y val="-8.3333333333333343E-2"/>
                </c:manualLayout>
              </c:layout>
              <c:numFmt formatCode="#,##0" sourceLinked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A1-4C41-9314-6BD282FB58B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Sheet1!$B$20:$D$20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Sheet1!$B$21:$D$21</c:f>
              <c:numCache>
                <c:formatCode>General</c:formatCode>
                <c:ptCount val="3"/>
                <c:pt idx="0">
                  <c:v>15766</c:v>
                </c:pt>
                <c:pt idx="1">
                  <c:v>85820</c:v>
                </c:pt>
                <c:pt idx="2">
                  <c:v>102946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A1-4C41-9314-6BD282FB58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hiLowLines/>
        <c:smooth val="0"/>
        <c:axId val="239302464"/>
        <c:axId val="241364824"/>
      </c:lineChart>
      <c:catAx>
        <c:axId val="239302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41364824"/>
        <c:crosses val="autoZero"/>
        <c:auto val="1"/>
        <c:lblAlgn val="ctr"/>
        <c:lblOffset val="100"/>
        <c:noMultiLvlLbl val="0"/>
      </c:catAx>
      <c:valAx>
        <c:axId val="241364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39302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175007024803961"/>
          <c:y val="4.3286093188856907E-2"/>
          <c:w val="0.8735313050808492"/>
          <c:h val="0.72994338273978265"/>
        </c:manualLayout>
      </c:layout>
      <c:lineChart>
        <c:grouping val="standard"/>
        <c:varyColors val="0"/>
        <c:ser>
          <c:idx val="0"/>
          <c:order val="0"/>
          <c:tx>
            <c:v>União</c:v>
          </c:tx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cat>
          <c:val>
            <c:numRef>
              <c:f>Plan1!$B$2:$B$14</c:f>
              <c:numCache>
                <c:formatCode>#,##0</c:formatCode>
                <c:ptCount val="13"/>
                <c:pt idx="0">
                  <c:v>24736843</c:v>
                </c:pt>
                <c:pt idx="1">
                  <c:v>27181155</c:v>
                </c:pt>
                <c:pt idx="2">
                  <c:v>32703495</c:v>
                </c:pt>
                <c:pt idx="3">
                  <c:v>37145779</c:v>
                </c:pt>
                <c:pt idx="4">
                  <c:v>40750155</c:v>
                </c:pt>
                <c:pt idx="5">
                  <c:v>44303496</c:v>
                </c:pt>
                <c:pt idx="6">
                  <c:v>48670190</c:v>
                </c:pt>
                <c:pt idx="7">
                  <c:v>58270259</c:v>
                </c:pt>
                <c:pt idx="8">
                  <c:v>61965198</c:v>
                </c:pt>
                <c:pt idx="9">
                  <c:v>72332284</c:v>
                </c:pt>
                <c:pt idx="10">
                  <c:v>80063148</c:v>
                </c:pt>
                <c:pt idx="11">
                  <c:v>83053256</c:v>
                </c:pt>
                <c:pt idx="12">
                  <c:v>92587852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66-4584-96D5-1540026045A5}"/>
            </c:ext>
          </c:extLst>
        </c:ser>
        <c:ser>
          <c:idx val="1"/>
          <c:order val="1"/>
          <c:tx>
            <c:v>Estados</c:v>
          </c:tx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cat>
          <c:val>
            <c:numRef>
              <c:f>Plan1!$C$2:$C$14</c:f>
              <c:numCache>
                <c:formatCode>#,##0</c:formatCode>
                <c:ptCount val="13"/>
                <c:pt idx="0">
                  <c:v>10757458</c:v>
                </c:pt>
                <c:pt idx="1">
                  <c:v>13317828</c:v>
                </c:pt>
                <c:pt idx="2">
                  <c:v>17318612</c:v>
                </c:pt>
                <c:pt idx="3">
                  <c:v>19664416</c:v>
                </c:pt>
                <c:pt idx="4">
                  <c:v>22978253</c:v>
                </c:pt>
                <c:pt idx="5">
                  <c:v>25969634</c:v>
                </c:pt>
                <c:pt idx="6">
                  <c:v>30976460</c:v>
                </c:pt>
                <c:pt idx="7">
                  <c:v>32258750</c:v>
                </c:pt>
                <c:pt idx="8">
                  <c:v>37264003</c:v>
                </c:pt>
                <c:pt idx="9">
                  <c:v>41487250</c:v>
                </c:pt>
                <c:pt idx="10">
                  <c:v>44819205</c:v>
                </c:pt>
                <c:pt idx="11">
                  <c:v>52253026</c:v>
                </c:pt>
                <c:pt idx="12">
                  <c:v>57365560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66-4584-96D5-1540026045A5}"/>
            </c:ext>
          </c:extLst>
        </c:ser>
        <c:ser>
          <c:idx val="2"/>
          <c:order val="2"/>
          <c:tx>
            <c:v>Municípios</c:v>
          </c:tx>
          <c:marker>
            <c:symbol val="none"/>
          </c:marker>
          <c:cat>
            <c:numRef>
              <c:f>Plan1!$A$2:$A$14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cat>
          <c:val>
            <c:numRef>
              <c:f>Plan1!$D$2:$D$14</c:f>
              <c:numCache>
                <c:formatCode>#,##0</c:formatCode>
                <c:ptCount val="13"/>
                <c:pt idx="0">
                  <c:v>12057231</c:v>
                </c:pt>
                <c:pt idx="1">
                  <c:v>13771212</c:v>
                </c:pt>
                <c:pt idx="2">
                  <c:v>16414513</c:v>
                </c:pt>
                <c:pt idx="3">
                  <c:v>20289504</c:v>
                </c:pt>
                <c:pt idx="4">
                  <c:v>23564590</c:v>
                </c:pt>
                <c:pt idx="5">
                  <c:v>26431209</c:v>
                </c:pt>
                <c:pt idx="6">
                  <c:v>32459759</c:v>
                </c:pt>
                <c:pt idx="7">
                  <c:v>34538059</c:v>
                </c:pt>
                <c:pt idx="8">
                  <c:v>39290643</c:v>
                </c:pt>
                <c:pt idx="9">
                  <c:v>46005793</c:v>
                </c:pt>
                <c:pt idx="10">
                  <c:v>52040056</c:v>
                </c:pt>
                <c:pt idx="11">
                  <c:v>59969285</c:v>
                </c:pt>
                <c:pt idx="12">
                  <c:v>65320866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66-4584-96D5-154002604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638400"/>
        <c:axId val="284635656"/>
      </c:lineChart>
      <c:catAx>
        <c:axId val="28463840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284635656"/>
        <c:crosses val="autoZero"/>
        <c:auto val="1"/>
        <c:lblAlgn val="ctr"/>
        <c:lblOffset val="100"/>
        <c:noMultiLvlLbl val="0"/>
      </c:catAx>
      <c:valAx>
        <c:axId val="28463565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28463840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 b="0"/>
      </a:pPr>
      <a:endParaRPr lang="pt-B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lnSpc>
                <a:spcPct val="90000"/>
              </a:lnSpc>
              <a:defRPr>
                <a:solidFill>
                  <a:schemeClr val="tx1"/>
                </a:solidFill>
                <a:latin typeface="Calibri" panose="020F0502020204030204" pitchFamily="34" charset="0"/>
              </a:defRPr>
            </a:pPr>
            <a:r>
              <a:rPr lang="pt-BR" b="0" dirty="0">
                <a:solidFill>
                  <a:schemeClr val="tx1"/>
                </a:solidFill>
                <a:latin typeface="Calibri" panose="020F0502020204030204" pitchFamily="34" charset="0"/>
              </a:rPr>
              <a:t>Ressarcimento de 2000 a 2015</a:t>
            </a:r>
          </a:p>
          <a:p>
            <a:pPr>
              <a:lnSpc>
                <a:spcPct val="90000"/>
              </a:lnSpc>
              <a:defRPr>
                <a:solidFill>
                  <a:schemeClr val="tx1"/>
                </a:solidFill>
                <a:latin typeface="Calibri" panose="020F0502020204030204" pitchFamily="34" charset="0"/>
              </a:defRPr>
            </a:pPr>
            <a:r>
              <a:rPr lang="pt-BR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Total arrecadado em R$</a:t>
            </a:r>
            <a:r>
              <a:rPr lang="pt-BR" sz="1200" b="0" baseline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milhões</a:t>
            </a:r>
            <a:endParaRPr lang="pt-BR" sz="1400" b="0" dirty="0">
              <a:solidFill>
                <a:schemeClr val="tx1"/>
              </a:solidFill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3046355879578399"/>
          <c:y val="0.2070132044582444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821144742245715E-3"/>
          <c:y val="0.29279098353632721"/>
          <c:w val="0.99641788552577548"/>
          <c:h val="0.53479957585907578"/>
        </c:manualLayout>
      </c:layout>
      <c:bar3DChart>
        <c:barDir val="col"/>
        <c:grouping val="stacked"/>
        <c:varyColors val="0"/>
        <c:ser>
          <c:idx val="1"/>
          <c:order val="0"/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C1C-4C75-825D-2B84F2145C4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6C1C-4C75-825D-2B84F2145C4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6C1C-4C75-825D-2B84F2145C40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6C1C-4C75-825D-2B84F2145C40}"/>
              </c:ext>
            </c:extLst>
          </c:dPt>
          <c:dPt>
            <c:idx val="4"/>
            <c:invertIfNegative val="0"/>
            <c:bubble3D val="0"/>
            <c:spPr>
              <a:solidFill>
                <a:srgbClr val="6D6D6D"/>
              </a:solidFill>
            </c:spPr>
            <c:extLst>
              <c:ext xmlns:c16="http://schemas.microsoft.com/office/drawing/2014/chart" uri="{C3380CC4-5D6E-409C-BE32-E72D297353CC}">
                <c16:uniqueId val="{00000009-6C1C-4C75-825D-2B84F2145C4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6C1C-4C75-825D-2B84F2145C4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6C1C-4C75-825D-2B84F2145C4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6C1C-4C75-825D-2B84F2145C4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6C1C-4C75-825D-2B84F2145C40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6C1C-4C75-825D-2B84F2145C4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5-6C1C-4C75-825D-2B84F2145C4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7-6C1C-4C75-825D-2B84F2145C4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9-6C1C-4C75-825D-2B84F2145C40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B-6C1C-4C75-825D-2B84F2145C40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D-6C1C-4C75-825D-2B84F2145C40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F-6C1C-4C75-825D-2B84F2145C40}"/>
              </c:ext>
            </c:extLst>
          </c:dPt>
          <c:dLbls>
            <c:dLbl>
              <c:idx val="0"/>
              <c:layout>
                <c:manualLayout>
                  <c:x val="0"/>
                  <c:y val="-5.6185855049342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C-4C75-825D-2B84F2145C40}"/>
                </c:ext>
              </c:extLst>
            </c:dLbl>
            <c:dLbl>
              <c:idx val="1"/>
              <c:layout>
                <c:manualLayout>
                  <c:x val="-2.0680336481447333E-17"/>
                  <c:y val="-0.16855756514802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C-4C75-825D-2B84F2145C40}"/>
                </c:ext>
              </c:extLst>
            </c:dLbl>
            <c:dLbl>
              <c:idx val="2"/>
              <c:layout>
                <c:manualLayout>
                  <c:x val="6.7681883069865261E-3"/>
                  <c:y val="-0.19448949824772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C-4C75-825D-2B84F2145C40}"/>
                </c:ext>
              </c:extLst>
            </c:dLbl>
            <c:dLbl>
              <c:idx val="3"/>
              <c:layout>
                <c:manualLayout>
                  <c:x val="6.7681883069865469E-3"/>
                  <c:y val="-0.15991358744812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1C-4C75-825D-2B84F2145C40}"/>
                </c:ext>
              </c:extLst>
            </c:dLbl>
            <c:dLbl>
              <c:idx val="4"/>
              <c:layout>
                <c:manualLayout>
                  <c:x val="-4.1360672962894579E-17"/>
                  <c:y val="-0.15991358744812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1C-4C75-825D-2B84F2145C40}"/>
                </c:ext>
              </c:extLst>
            </c:dLbl>
            <c:dLbl>
              <c:idx val="5"/>
              <c:layout>
                <c:manualLayout>
                  <c:x val="-4.1360672962894579E-17"/>
                  <c:y val="-0.168557565148026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1C-4C75-825D-2B84F2145C40}"/>
                </c:ext>
              </c:extLst>
            </c:dLbl>
            <c:dLbl>
              <c:idx val="6"/>
              <c:layout>
                <c:manualLayout>
                  <c:x val="9.0242510759819868E-3"/>
                  <c:y val="-0.164235576298076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C1C-4C75-825D-2B84F2145C40}"/>
                </c:ext>
              </c:extLst>
            </c:dLbl>
            <c:dLbl>
              <c:idx val="7"/>
              <c:layout>
                <c:manualLayout>
                  <c:x val="6.7681883069865469E-3"/>
                  <c:y val="-0.151269609748229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C1C-4C75-825D-2B84F2145C40}"/>
                </c:ext>
              </c:extLst>
            </c:dLbl>
            <c:dLbl>
              <c:idx val="8"/>
              <c:layout>
                <c:manualLayout>
                  <c:x val="6.7681883069865469E-3"/>
                  <c:y val="-0.17287955399797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C1C-4C75-825D-2B84F2145C40}"/>
                </c:ext>
              </c:extLst>
            </c:dLbl>
            <c:dLbl>
              <c:idx val="9"/>
              <c:layout>
                <c:manualLayout>
                  <c:x val="9.0242510759819868E-3"/>
                  <c:y val="-0.133981654348431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C1C-4C75-825D-2B84F2145C40}"/>
                </c:ext>
              </c:extLst>
            </c:dLbl>
            <c:dLbl>
              <c:idx val="10"/>
              <c:layout>
                <c:manualLayout>
                  <c:x val="-8.2721345925789306E-17"/>
                  <c:y val="-0.18584552054782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C1C-4C75-825D-2B84F2145C40}"/>
                </c:ext>
              </c:extLst>
            </c:dLbl>
            <c:dLbl>
              <c:idx val="11"/>
              <c:layout>
                <c:manualLayout>
                  <c:x val="2.2560627689955219E-3"/>
                  <c:y val="-0.26364131984691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C1C-4C75-825D-2B84F2145C40}"/>
                </c:ext>
              </c:extLst>
            </c:dLbl>
            <c:dLbl>
              <c:idx val="12"/>
              <c:layout>
                <c:manualLayout>
                  <c:x val="6.7681883069864637E-3"/>
                  <c:y val="-0.25931933099696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C1C-4C75-825D-2B84F2145C40}"/>
                </c:ext>
              </c:extLst>
            </c:dLbl>
            <c:dLbl>
              <c:idx val="13"/>
              <c:layout>
                <c:manualLayout>
                  <c:x val="-6.7681883069865469E-3"/>
                  <c:y val="-0.311183197196357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C1C-4C75-825D-2B84F2145C40}"/>
                </c:ext>
              </c:extLst>
            </c:dLbl>
            <c:dLbl>
              <c:idx val="14"/>
              <c:layout>
                <c:manualLayout>
                  <c:x val="6.7681883069863813E-3"/>
                  <c:y val="-0.350081096845901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C1C-4C75-825D-2B84F2145C40}"/>
                </c:ext>
              </c:extLst>
            </c:dLbl>
            <c:dLbl>
              <c:idx val="15"/>
              <c:layout>
                <c:manualLayout>
                  <c:x val="1.8054121940458738E-2"/>
                  <c:y val="-0.2526476416251601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43,36*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C1C-4C75-825D-2B84F2145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Plan1!$A$16:$A$31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Plan1!$B$16:$B$31</c:f>
              <c:numCache>
                <c:formatCode>General</c:formatCode>
                <c:ptCount val="16"/>
                <c:pt idx="0">
                  <c:v>1.47</c:v>
                </c:pt>
                <c:pt idx="1">
                  <c:v>12.01</c:v>
                </c:pt>
                <c:pt idx="2">
                  <c:v>22.939999999999987</c:v>
                </c:pt>
                <c:pt idx="3">
                  <c:v>12.2</c:v>
                </c:pt>
                <c:pt idx="4">
                  <c:v>10.8</c:v>
                </c:pt>
                <c:pt idx="5">
                  <c:v>12.15</c:v>
                </c:pt>
                <c:pt idx="6">
                  <c:v>12.26</c:v>
                </c:pt>
                <c:pt idx="7">
                  <c:v>8.24</c:v>
                </c:pt>
                <c:pt idx="8">
                  <c:v>11.84</c:v>
                </c:pt>
                <c:pt idx="9">
                  <c:v>5.6599999999999975</c:v>
                </c:pt>
                <c:pt idx="10">
                  <c:v>15.55</c:v>
                </c:pt>
                <c:pt idx="11">
                  <c:v>83.1</c:v>
                </c:pt>
                <c:pt idx="12">
                  <c:v>71.16</c:v>
                </c:pt>
                <c:pt idx="13">
                  <c:v>183.86</c:v>
                </c:pt>
                <c:pt idx="14">
                  <c:v>392.52</c:v>
                </c:pt>
                <c:pt idx="15">
                  <c:v>43.36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C1C-4C75-825D-2B84F2145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241363256"/>
        <c:axId val="241366784"/>
        <c:axId val="0"/>
      </c:bar3DChart>
      <c:catAx>
        <c:axId val="24136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1366784"/>
        <c:crosses val="autoZero"/>
        <c:auto val="1"/>
        <c:lblAlgn val="ctr"/>
        <c:lblOffset val="100"/>
        <c:noMultiLvlLbl val="0"/>
      </c:catAx>
      <c:valAx>
        <c:axId val="241366784"/>
        <c:scaling>
          <c:logBase val="10"/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41363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Plan3!$B$1</c:f>
              <c:strCache>
                <c:ptCount val="1"/>
                <c:pt idx="0">
                  <c:v>% de Municípios Com Plano de Saúde Vigente</c:v>
                </c:pt>
              </c:strCache>
            </c:strRef>
          </c:tx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 sz="1100" b="1"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Plan3!$A$2:$A$28</c:f>
              <c:strCache>
                <c:ptCount val="27"/>
                <c:pt idx="0">
                  <c:v>PI</c:v>
                </c:pt>
                <c:pt idx="1">
                  <c:v>AC</c:v>
                </c:pt>
                <c:pt idx="2">
                  <c:v>RR</c:v>
                </c:pt>
                <c:pt idx="3">
                  <c:v>PB</c:v>
                </c:pt>
                <c:pt idx="4">
                  <c:v>RN</c:v>
                </c:pt>
                <c:pt idx="5">
                  <c:v>AM</c:v>
                </c:pt>
                <c:pt idx="6">
                  <c:v>BA</c:v>
                </c:pt>
                <c:pt idx="7">
                  <c:v>PA</c:v>
                </c:pt>
                <c:pt idx="8">
                  <c:v>SE</c:v>
                </c:pt>
                <c:pt idx="9">
                  <c:v>MT</c:v>
                </c:pt>
                <c:pt idx="10">
                  <c:v>RO</c:v>
                </c:pt>
                <c:pt idx="11">
                  <c:v>AP</c:v>
                </c:pt>
                <c:pt idx="12">
                  <c:v>MA</c:v>
                </c:pt>
                <c:pt idx="13">
                  <c:v>SC</c:v>
                </c:pt>
                <c:pt idx="14">
                  <c:v>RS</c:v>
                </c:pt>
                <c:pt idx="15">
                  <c:v>AL</c:v>
                </c:pt>
                <c:pt idx="16">
                  <c:v>RJ</c:v>
                </c:pt>
                <c:pt idx="17">
                  <c:v>TO</c:v>
                </c:pt>
                <c:pt idx="18">
                  <c:v>CE</c:v>
                </c:pt>
                <c:pt idx="19">
                  <c:v>MG</c:v>
                </c:pt>
                <c:pt idx="20">
                  <c:v>GO</c:v>
                </c:pt>
                <c:pt idx="21">
                  <c:v>ES</c:v>
                </c:pt>
                <c:pt idx="22">
                  <c:v>SP</c:v>
                </c:pt>
                <c:pt idx="23">
                  <c:v>PE</c:v>
                </c:pt>
                <c:pt idx="24">
                  <c:v>MS</c:v>
                </c:pt>
                <c:pt idx="25">
                  <c:v>PR</c:v>
                </c:pt>
                <c:pt idx="26">
                  <c:v>Total</c:v>
                </c:pt>
              </c:strCache>
            </c:strRef>
          </c:cat>
          <c:val>
            <c:numRef>
              <c:f>Plan3!$B$2:$B$28</c:f>
              <c:numCache>
                <c:formatCode>0.00%</c:formatCode>
                <c:ptCount val="27"/>
                <c:pt idx="0">
                  <c:v>0.35700000000000032</c:v>
                </c:pt>
                <c:pt idx="1">
                  <c:v>0.5</c:v>
                </c:pt>
                <c:pt idx="2">
                  <c:v>0.53300000000000003</c:v>
                </c:pt>
                <c:pt idx="3">
                  <c:v>0.56999999999999995</c:v>
                </c:pt>
                <c:pt idx="4">
                  <c:v>0.58099999999999996</c:v>
                </c:pt>
                <c:pt idx="5">
                  <c:v>0.61300000000000066</c:v>
                </c:pt>
                <c:pt idx="6">
                  <c:v>0.64300000000000079</c:v>
                </c:pt>
                <c:pt idx="7">
                  <c:v>0.66700000000000093</c:v>
                </c:pt>
                <c:pt idx="8">
                  <c:v>0.68</c:v>
                </c:pt>
                <c:pt idx="9">
                  <c:v>0.69499999999999995</c:v>
                </c:pt>
                <c:pt idx="10">
                  <c:v>0.73100000000000065</c:v>
                </c:pt>
                <c:pt idx="11">
                  <c:v>0.75000000000000078</c:v>
                </c:pt>
                <c:pt idx="12">
                  <c:v>0.75600000000000078</c:v>
                </c:pt>
                <c:pt idx="13">
                  <c:v>0.76600000000000079</c:v>
                </c:pt>
                <c:pt idx="14">
                  <c:v>0.79100000000000004</c:v>
                </c:pt>
                <c:pt idx="15">
                  <c:v>0.79400000000000004</c:v>
                </c:pt>
                <c:pt idx="16">
                  <c:v>0.81499999999999995</c:v>
                </c:pt>
                <c:pt idx="17">
                  <c:v>0.82000000000000062</c:v>
                </c:pt>
                <c:pt idx="18">
                  <c:v>0.84200000000000064</c:v>
                </c:pt>
                <c:pt idx="19">
                  <c:v>0.84800000000000064</c:v>
                </c:pt>
                <c:pt idx="20">
                  <c:v>0.85800000000000065</c:v>
                </c:pt>
                <c:pt idx="21">
                  <c:v>0.87200000000000066</c:v>
                </c:pt>
                <c:pt idx="22">
                  <c:v>0.91200000000000003</c:v>
                </c:pt>
                <c:pt idx="23">
                  <c:v>0.94000000000000061</c:v>
                </c:pt>
                <c:pt idx="24">
                  <c:v>0.94899999999999995</c:v>
                </c:pt>
                <c:pt idx="25">
                  <c:v>0.96000000000000063</c:v>
                </c:pt>
                <c:pt idx="26">
                  <c:v>0.78200000000000003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8-4AAC-8636-9379114A99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241367568"/>
        <c:axId val="241360904"/>
      </c:barChart>
      <c:catAx>
        <c:axId val="241367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pt-BR"/>
          </a:p>
        </c:txPr>
        <c:crossAx val="241360904"/>
        <c:crosses val="autoZero"/>
        <c:auto val="1"/>
        <c:lblAlgn val="ctr"/>
        <c:lblOffset val="50"/>
        <c:noMultiLvlLbl val="0"/>
      </c:catAx>
      <c:valAx>
        <c:axId val="24136090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241367568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FF038-9494-44F5-82AA-2AACE96439DB}" type="datetimeFigureOut">
              <a:rPr lang="pt-BR" smtClean="0"/>
              <a:pPr/>
              <a:t>24/02/2016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1E147-DA4B-412A-9DD2-3FB172202D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13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22BFDF-AA91-400C-B675-17AB85B68B5C}" type="slidenum">
              <a:rPr lang="pt-BR" altLang="pt-BR" sz="1200"/>
              <a:pPr/>
              <a:t>2</a:t>
            </a:fld>
            <a:endParaRPr lang="pt-BR" altLang="pt-BR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423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2FF387-560A-45BE-A491-C0D429F4F4F1}" type="slidenum">
              <a:rPr lang="pt-BR" altLang="pt-BR" sz="1200"/>
              <a:pPr/>
              <a:t>3</a:t>
            </a:fld>
            <a:endParaRPr lang="pt-BR" altLang="pt-BR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1933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B555F6-083D-4177-A215-73E06065C402}" type="slidenum">
              <a:rPr lang="pt-BR" altLang="pt-BR" sz="1200"/>
              <a:pPr/>
              <a:t>4</a:t>
            </a:fld>
            <a:endParaRPr lang="pt-BR" altLang="pt-BR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706438"/>
            <a:ext cx="6030912" cy="3394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313238"/>
            <a:ext cx="5000625" cy="4170362"/>
          </a:xfrm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1078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013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A9AE4-BB87-4AAF-92E2-ADE31B43E02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5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013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A9AE4-BB87-4AAF-92E2-ADE31B43E02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51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013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A9AE4-BB87-4AAF-92E2-ADE31B43E02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51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7D89FB-2180-4DCD-B72F-B0E802143483}" type="slidenum">
              <a:rPr lang="pt-BR" altLang="pt-BR" sz="1200"/>
              <a:pPr/>
              <a:t>58</a:t>
            </a:fld>
            <a:endParaRPr lang="pt-BR" altLang="pt-BR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795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E6192A-1124-41EB-8193-90578D5841F7}" type="slidenum">
              <a:rPr lang="pt-BR" altLang="pt-BR" sz="1200"/>
              <a:pPr/>
              <a:t>75</a:t>
            </a:fld>
            <a:endParaRPr lang="pt-BR" altLang="pt-BR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1474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98112"/>
            <a:ext cx="6336704" cy="43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7231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627058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0" baseline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36000" rIns="36000"/>
          <a:lstStyle>
            <a:lvl1pPr marL="0" marR="64008" indent="0" algn="r">
              <a:lnSpc>
                <a:spcPct val="90000"/>
              </a:lnSpc>
              <a:buNone/>
              <a:defRPr>
                <a:solidFill>
                  <a:srgbClr val="797979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dirty="0"/>
              <a:t>Clique para editar o estilo do subtítulo mestre</a:t>
            </a:r>
            <a:endParaRPr kumimoji="0"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893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563638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0" baseline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0444456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buSzPct val="65000"/>
              <a:defRPr/>
            </a:lvl1pPr>
            <a:lvl2pPr marL="621792" indent="-228600">
              <a:buClr>
                <a:schemeClr val="accent4"/>
              </a:buClr>
              <a:buFont typeface="Calibri" panose="020F0502020204030204" pitchFamily="34" charset="0"/>
              <a:buChar char="»"/>
              <a:defRPr/>
            </a:lvl2pPr>
            <a:lvl3pPr marL="803275" indent="-173038"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 marL="1254125" indent="-111125">
              <a:buClr>
                <a:schemeClr val="accent4"/>
              </a:buClr>
              <a:defRPr/>
            </a:lvl5pPr>
            <a:extLst/>
          </a:lstStyle>
          <a:p>
            <a:pPr lvl="0" eaLnBrk="1" latinLnBrk="0" hangingPunct="1"/>
            <a:r>
              <a:rPr lang="pt-BR" dirty="0"/>
              <a:t>Clique para editar o texto mestre</a:t>
            </a:r>
          </a:p>
          <a:p>
            <a:pPr lvl="1" eaLnBrk="1" latinLnBrk="0" hangingPunct="1"/>
            <a:r>
              <a:rPr lang="pt-BR" dirty="0"/>
              <a:t>Segundo nível</a:t>
            </a:r>
          </a:p>
          <a:p>
            <a:pPr lvl="2" eaLnBrk="1" latinLnBrk="0" hangingPunct="1"/>
            <a:r>
              <a:rPr lang="pt-BR" dirty="0"/>
              <a:t>Terceiro nível</a:t>
            </a:r>
          </a:p>
          <a:p>
            <a:pPr lvl="3" eaLnBrk="1" latinLnBrk="0" hangingPunct="1"/>
            <a:r>
              <a:rPr lang="pt-BR" dirty="0"/>
              <a:t>Quarto nível</a:t>
            </a:r>
          </a:p>
          <a:p>
            <a:pPr lvl="4" eaLnBrk="1" latinLnBrk="0" hangingPunct="1"/>
            <a:r>
              <a:rPr lang="pt-BR" dirty="0"/>
              <a:t>Quinto nível</a:t>
            </a:r>
            <a:endParaRPr kumimoji="0"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  <a:extLst/>
          </a:lstStyle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e conteú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6295078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03598"/>
            <a:ext cx="8784976" cy="3816424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79512" y="346348"/>
            <a:ext cx="8784976" cy="857250"/>
          </a:xfrm>
        </p:spPr>
        <p:txBody>
          <a:bodyPr rtlCol="0"/>
          <a:lstStyle/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63912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10996"/>
            <a:ext cx="8640960" cy="3837017"/>
          </a:xfrm>
        </p:spPr>
        <p:txBody>
          <a:bodyPr/>
          <a:lstStyle/>
          <a:p>
            <a:pPr lvl="0" eaLnBrk="1" latinLnBrk="0" hangingPunct="1"/>
            <a:r>
              <a:rPr lang="pt-BR" dirty="0"/>
              <a:t>Clique para editar o texto mestre</a:t>
            </a:r>
          </a:p>
          <a:p>
            <a:pPr lvl="1" eaLnBrk="1" latinLnBrk="0" hangingPunct="1"/>
            <a:r>
              <a:rPr lang="pt-BR" dirty="0"/>
              <a:t>Segundo nível</a:t>
            </a:r>
          </a:p>
          <a:p>
            <a:pPr lvl="2" eaLnBrk="1" latinLnBrk="0" hangingPunct="1"/>
            <a:r>
              <a:rPr lang="pt-BR" dirty="0"/>
              <a:t>Terceiro nível</a:t>
            </a:r>
          </a:p>
          <a:p>
            <a:pPr lvl="3" eaLnBrk="1" latinLnBrk="0" hangingPunct="1"/>
            <a:r>
              <a:rPr lang="pt-BR" dirty="0"/>
              <a:t>Quarto nível</a:t>
            </a:r>
          </a:p>
          <a:p>
            <a:pPr lvl="4" eaLnBrk="1" latinLnBrk="0" hangingPunct="1"/>
            <a:r>
              <a:rPr lang="pt-BR" dirty="0"/>
              <a:t>Quinto nível</a:t>
            </a:r>
            <a:endParaRPr kumimoji="0"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51520" y="205979"/>
            <a:ext cx="8712968" cy="857250"/>
          </a:xfrm>
        </p:spPr>
        <p:txBody>
          <a:bodyPr rtlCol="0"/>
          <a:lstStyle/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9190706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conteú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99055300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884877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0996"/>
            <a:ext cx="4038600" cy="390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dirty="0"/>
              <a:t>Clique para editar o texto mestre</a:t>
            </a:r>
          </a:p>
          <a:p>
            <a:pPr lvl="1" eaLnBrk="1" latinLnBrk="0" hangingPunct="1"/>
            <a:r>
              <a:rPr lang="pt-BR" dirty="0"/>
              <a:t>Segundo nível</a:t>
            </a:r>
          </a:p>
          <a:p>
            <a:pPr lvl="2" eaLnBrk="1" latinLnBrk="0" hangingPunct="1"/>
            <a:r>
              <a:rPr lang="pt-BR" dirty="0"/>
              <a:t>Terceiro nível</a:t>
            </a:r>
          </a:p>
          <a:p>
            <a:pPr lvl="3" eaLnBrk="1" latinLnBrk="0" hangingPunct="1"/>
            <a:r>
              <a:rPr lang="pt-BR" dirty="0"/>
              <a:t>Quarto nível</a:t>
            </a:r>
          </a:p>
          <a:p>
            <a:pPr lvl="4" eaLnBrk="1" latinLnBrk="0" hangingPunct="1"/>
            <a:r>
              <a:rPr lang="pt-BR" dirty="0"/>
              <a:t>Quinto nível</a:t>
            </a:r>
            <a:endParaRPr kumimoji="0"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0996"/>
            <a:ext cx="4038600" cy="390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  <a:extLst/>
          </a:lstStyle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84976" cy="857250"/>
          </a:xfrm>
          <a:prstGeom prst="rect">
            <a:avLst/>
          </a:prstGeom>
        </p:spPr>
        <p:txBody>
          <a:bodyPr vert="horz" lIns="36000" tIns="36000" rIns="36000" bIns="3600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179512" y="1110996"/>
            <a:ext cx="8784976" cy="3837017"/>
          </a:xfrm>
          <a:prstGeom prst="rect">
            <a:avLst/>
          </a:prstGeom>
        </p:spPr>
        <p:txBody>
          <a:bodyPr vert="horz" lIns="36000" tIns="36000" rIns="36000" bIns="36000" anchor="ctr">
            <a:normAutofit/>
          </a:bodyPr>
          <a:lstStyle/>
          <a:p>
            <a:pPr lvl="0" eaLnBrk="1" latinLnBrk="0" hangingPunct="1"/>
            <a:r>
              <a:rPr kumimoji="0" lang="pt-BR" dirty="0"/>
              <a:t>Clique para editar o texto mestre</a:t>
            </a:r>
          </a:p>
          <a:p>
            <a:pPr lvl="1" eaLnBrk="1" latinLnBrk="0" hangingPunct="1"/>
            <a:r>
              <a:rPr kumimoji="0" lang="pt-BR" dirty="0"/>
              <a:t>Segundo nível</a:t>
            </a:r>
          </a:p>
          <a:p>
            <a:pPr lvl="2" eaLnBrk="1" latinLnBrk="0" hangingPunct="1"/>
            <a:r>
              <a:rPr kumimoji="0" lang="pt-BR" dirty="0"/>
              <a:t>Terceiro nível</a:t>
            </a:r>
          </a:p>
          <a:p>
            <a:pPr lvl="3" eaLnBrk="1" latinLnBrk="0" hangingPunct="1"/>
            <a:r>
              <a:rPr kumimoji="0" lang="pt-BR" dirty="0"/>
              <a:t>Quarto nível</a:t>
            </a:r>
          </a:p>
          <a:p>
            <a:pPr lvl="4" eaLnBrk="1" latinLnBrk="0" hangingPunct="1"/>
            <a:r>
              <a:rPr kumimoji="0" lang="pt-BR" dirty="0"/>
              <a:t>Quinto nível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70" r:id="rId2"/>
    <p:sldLayoutId id="2147483746" r:id="rId3"/>
    <p:sldLayoutId id="2147483764" r:id="rId4"/>
    <p:sldLayoutId id="2147483763" r:id="rId5"/>
    <p:sldLayoutId id="2147483762" r:id="rId6"/>
    <p:sldLayoutId id="2147483760" r:id="rId7"/>
    <p:sldLayoutId id="2147483759" r:id="rId8"/>
    <p:sldLayoutId id="2147483748" r:id="rId9"/>
    <p:sldLayoutId id="2147483761" r:id="rId10"/>
    <p:sldLayoutId id="2147483745" r:id="rId11"/>
    <p:sldLayoutId id="2147483771" r:id="rId12"/>
  </p:sldLayoutIdLst>
  <p:transition spd="med">
    <p:fade/>
  </p:transition>
  <p:txStyles>
    <p:titleStyle>
      <a:lvl1pPr algn="ctr" rtl="0" eaLnBrk="1" latinLnBrk="0" hangingPunct="1">
        <a:lnSpc>
          <a:spcPct val="80000"/>
        </a:lnSpc>
        <a:spcBef>
          <a:spcPct val="0"/>
        </a:spcBef>
        <a:buNone/>
        <a:defRPr kumimoji="0" sz="4400" b="0" kern="1200" spc="-100" baseline="0">
          <a:solidFill>
            <a:schemeClr val="bg2">
              <a:lumMod val="25000"/>
            </a:schemeClr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mbria" panose="02040503050406030204" pitchFamily="18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4"/>
        </a:buClr>
        <a:buSzPct val="65000"/>
        <a:buFont typeface="Wingdings 3"/>
        <a:buChar char=""/>
        <a:defRPr kumimoji="0" sz="2700" kern="1200" spc="-5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30238" indent="-238125" algn="l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4"/>
        </a:buClr>
        <a:buFont typeface="Calibri" panose="020F0502020204030204" pitchFamily="34" charset="0"/>
        <a:buChar char="»"/>
        <a:defRPr kumimoji="0" sz="2300" kern="1200" spc="-5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59536" indent="-228600" algn="l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4"/>
        </a:buClr>
        <a:buSzPct val="100000"/>
        <a:buFont typeface="Wingdings 2"/>
        <a:buChar char=""/>
        <a:defRPr kumimoji="0" sz="2100" kern="1200" spc="-5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43000" indent="-228600" algn="l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4"/>
        </a:buClr>
        <a:buFont typeface="Calibri" panose="020F0502020204030204" pitchFamily="34" charset="0"/>
        <a:buChar char="»"/>
        <a:defRPr kumimoji="0" sz="1900" kern="1200" spc="-5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47788" indent="-204788" algn="l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4"/>
        </a:buClr>
        <a:buFont typeface="Wingdings 3" panose="05040102010807070707" pitchFamily="18" charset="2"/>
        <a:buChar char=""/>
        <a:defRPr kumimoji="0" sz="1800" kern="1200" spc="-5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41531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/>
              <a:t>População do Brasil</a:t>
            </a:r>
            <a:br>
              <a:rPr lang="pt-BR" dirty="0"/>
            </a:br>
            <a:r>
              <a:rPr lang="pt-BR" sz="2700" dirty="0"/>
              <a:t>por faixa etária em milhões</a:t>
            </a:r>
            <a:endParaRPr lang="pt-BR" sz="32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0" y="4912346"/>
            <a:ext cx="9144000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100" i="1" baseline="30000" dirty="0"/>
              <a:t>(</a:t>
            </a:r>
            <a:r>
              <a:rPr lang="pt-BR" sz="1100" i="1" dirty="0"/>
              <a:t>*</a:t>
            </a:r>
            <a:r>
              <a:rPr lang="pt-BR" sz="1100" i="1" baseline="30000" dirty="0"/>
              <a:t>)</a:t>
            </a:r>
            <a:r>
              <a:rPr lang="pt-BR" sz="1100" i="1" dirty="0"/>
              <a:t> Projeção. | Fonte: Banco Mundial, Ipea e IBGE.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95536" y="1531463"/>
            <a:ext cx="8352928" cy="3352943"/>
            <a:chOff x="467544" y="1532780"/>
            <a:chExt cx="8352928" cy="3352943"/>
          </a:xfrm>
        </p:grpSpPr>
        <p:grpSp>
          <p:nvGrpSpPr>
            <p:cNvPr id="3" name="Grupo 2"/>
            <p:cNvGrpSpPr/>
            <p:nvPr/>
          </p:nvGrpSpPr>
          <p:grpSpPr>
            <a:xfrm>
              <a:off x="467544" y="2107898"/>
              <a:ext cx="1980000" cy="2268272"/>
              <a:chOff x="847135" y="2107898"/>
              <a:chExt cx="1980000" cy="2268272"/>
            </a:xfrm>
          </p:grpSpPr>
          <p:sp>
            <p:nvSpPr>
              <p:cNvPr id="17" name="Pentágono 16"/>
              <p:cNvSpPr/>
              <p:nvPr/>
            </p:nvSpPr>
            <p:spPr>
              <a:xfrm>
                <a:off x="847135" y="2107898"/>
                <a:ext cx="1980000" cy="360000"/>
              </a:xfrm>
              <a:prstGeom prst="homePlat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b="1" dirty="0"/>
                  <a:t>Mais de 60 anos</a:t>
                </a:r>
              </a:p>
            </p:txBody>
          </p:sp>
          <p:sp>
            <p:nvSpPr>
              <p:cNvPr id="18" name="Pentágono 17"/>
              <p:cNvSpPr/>
              <p:nvPr/>
            </p:nvSpPr>
            <p:spPr>
              <a:xfrm>
                <a:off x="847135" y="2743989"/>
                <a:ext cx="1980000" cy="360000"/>
              </a:xfrm>
              <a:prstGeom prst="homePlat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b="1" dirty="0"/>
                  <a:t>40 a 59 anos</a:t>
                </a:r>
              </a:p>
            </p:txBody>
          </p:sp>
          <p:sp>
            <p:nvSpPr>
              <p:cNvPr id="19" name="Pentágono 18"/>
              <p:cNvSpPr/>
              <p:nvPr/>
            </p:nvSpPr>
            <p:spPr>
              <a:xfrm>
                <a:off x="847135" y="3380080"/>
                <a:ext cx="1980000" cy="360000"/>
              </a:xfrm>
              <a:prstGeom prst="homePlat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b="1" dirty="0"/>
                  <a:t>20 a 39 anos</a:t>
                </a:r>
              </a:p>
            </p:txBody>
          </p:sp>
          <p:sp>
            <p:nvSpPr>
              <p:cNvPr id="20" name="Pentágono 19"/>
              <p:cNvSpPr/>
              <p:nvPr/>
            </p:nvSpPr>
            <p:spPr>
              <a:xfrm>
                <a:off x="847135" y="4016170"/>
                <a:ext cx="1980000" cy="360000"/>
              </a:xfrm>
              <a:prstGeom prst="homePlat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b="1" dirty="0"/>
                  <a:t>0 a 19 anos</a:t>
                </a:r>
              </a:p>
            </p:txBody>
          </p:sp>
        </p:grpSp>
        <p:graphicFrame>
          <p:nvGraphicFramePr>
            <p:cNvPr id="23" name="Gráfico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39758029"/>
                </p:ext>
              </p:extLst>
            </p:nvPr>
          </p:nvGraphicFramePr>
          <p:xfrm>
            <a:off x="2267744" y="1839832"/>
            <a:ext cx="6552728" cy="30458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4" name="Texto explicativo em seta para baixo 23"/>
            <p:cNvSpPr/>
            <p:nvPr/>
          </p:nvSpPr>
          <p:spPr>
            <a:xfrm>
              <a:off x="4835818" y="1532780"/>
              <a:ext cx="684000" cy="432000"/>
            </a:xfrm>
            <a:prstGeom prst="downArrowCallo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2010</a:t>
              </a:r>
            </a:p>
          </p:txBody>
        </p:sp>
        <p:sp>
          <p:nvSpPr>
            <p:cNvPr id="25" name="Texto explicativo em seta para baixo 24"/>
            <p:cNvSpPr/>
            <p:nvPr/>
          </p:nvSpPr>
          <p:spPr>
            <a:xfrm>
              <a:off x="5588175" y="1532780"/>
              <a:ext cx="1008000" cy="432000"/>
            </a:xfrm>
            <a:prstGeom prst="downArrowCallo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2020</a:t>
              </a:r>
              <a:r>
                <a:rPr lang="pt-BR" b="1" baseline="2000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198301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110997"/>
            <a:ext cx="4824536" cy="3548986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pt-BR" sz="2600" dirty="0"/>
              <a:t>A Estratégia de Saúde da Família alcança </a:t>
            </a:r>
            <a:r>
              <a:rPr lang="pt-BR" sz="2600" b="1" dirty="0">
                <a:solidFill>
                  <a:schemeClr val="accent4"/>
                </a:solidFill>
              </a:rPr>
              <a:t>61%</a:t>
            </a:r>
            <a:r>
              <a:rPr lang="pt-BR" sz="2600" dirty="0"/>
              <a:t> da população (</a:t>
            </a:r>
            <a:r>
              <a:rPr lang="pt-BR" sz="2600" b="1" dirty="0">
                <a:solidFill>
                  <a:schemeClr val="accent4"/>
                </a:solidFill>
              </a:rPr>
              <a:t>118 milhões</a:t>
            </a:r>
            <a:r>
              <a:rPr lang="pt-BR" sz="2600" dirty="0"/>
              <a:t> de cidadãos), por meio de </a:t>
            </a:r>
            <a:r>
              <a:rPr lang="pt-BR" sz="2600" b="1" dirty="0">
                <a:solidFill>
                  <a:schemeClr val="accent4"/>
                </a:solidFill>
              </a:rPr>
              <a:t>38 mil</a:t>
            </a:r>
            <a:r>
              <a:rPr lang="pt-BR" sz="2600" dirty="0"/>
              <a:t> equipes (mar/15).</a:t>
            </a:r>
          </a:p>
          <a:p>
            <a:pPr>
              <a:lnSpc>
                <a:spcPct val="95000"/>
              </a:lnSpc>
            </a:pPr>
            <a:r>
              <a:rPr lang="pt-BR" sz="2600" dirty="0"/>
              <a:t>O financiamento da Atenção Básica passou de </a:t>
            </a:r>
            <a:r>
              <a:rPr lang="pt-BR" sz="2600" b="1" dirty="0">
                <a:solidFill>
                  <a:schemeClr val="accent4"/>
                </a:solidFill>
              </a:rPr>
              <a:t>R$ 9,8 bilhões</a:t>
            </a:r>
            <a:r>
              <a:rPr lang="pt-BR" sz="2600" baseline="30000" dirty="0"/>
              <a:t> (</a:t>
            </a:r>
            <a:r>
              <a:rPr lang="pt-BR" sz="2600" dirty="0"/>
              <a:t>*</a:t>
            </a:r>
            <a:r>
              <a:rPr lang="pt-BR" sz="2600" baseline="30000" dirty="0"/>
              <a:t>)</a:t>
            </a:r>
            <a:r>
              <a:rPr lang="pt-BR" sz="2600" dirty="0"/>
              <a:t> em 2010 para </a:t>
            </a:r>
            <a:r>
              <a:rPr lang="pt-BR" sz="2600" b="1" dirty="0">
                <a:solidFill>
                  <a:schemeClr val="accent4"/>
                </a:solidFill>
              </a:rPr>
              <a:t>R$ 18,1 bilhões</a:t>
            </a:r>
            <a:r>
              <a:rPr lang="pt-BR" sz="2600" baseline="30000" dirty="0"/>
              <a:t> (</a:t>
            </a:r>
            <a:r>
              <a:rPr lang="pt-BR" sz="2600" dirty="0"/>
              <a:t>*</a:t>
            </a:r>
            <a:r>
              <a:rPr lang="pt-BR" sz="2600" baseline="30000" dirty="0"/>
              <a:t>)</a:t>
            </a:r>
            <a:r>
              <a:rPr lang="pt-BR" sz="2600" dirty="0"/>
              <a:t> em 2014. Aumento de </a:t>
            </a:r>
            <a:r>
              <a:rPr lang="pt-BR" sz="2600" b="1" dirty="0">
                <a:solidFill>
                  <a:schemeClr val="accent4"/>
                </a:solidFill>
              </a:rPr>
              <a:t>84,6%</a:t>
            </a:r>
            <a:r>
              <a:rPr lang="pt-BR" sz="2600" dirty="0"/>
              <a:t>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Saúde da Família</a:t>
            </a:r>
          </a:p>
        </p:txBody>
      </p:sp>
      <p:pic>
        <p:nvPicPr>
          <p:cNvPr id="4" name="Shape 1092"/>
          <p:cNvPicPr preferRelativeResize="0"/>
          <p:nvPr/>
        </p:nvPicPr>
        <p:blipFill rotWithShape="1">
          <a:blip r:embed="rId2" cstate="print">
            <a:alphaModFix/>
          </a:blip>
          <a:srcRect l="2488" r="9331" b="20942"/>
          <a:stretch/>
        </p:blipFill>
        <p:spPr>
          <a:xfrm>
            <a:off x="4932040" y="1078632"/>
            <a:ext cx="4211960" cy="378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349"/>
          <p:cNvSpPr txBox="1"/>
          <p:nvPr/>
        </p:nvSpPr>
        <p:spPr>
          <a:xfrm>
            <a:off x="0" y="4755900"/>
            <a:ext cx="4680000" cy="36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Fonte: Departamento de Atenção Básica/SAS/MS.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Obs.: </a:t>
            </a:r>
            <a:r>
              <a:rPr lang="pt-BR" sz="1000" i="1" baseline="30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</a:t>
            </a: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*</a:t>
            </a:r>
            <a:r>
              <a:rPr lang="pt-BR" sz="1000" i="1" baseline="30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)</a:t>
            </a: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Total sem contabilizar as emendas parlamentares.</a:t>
            </a:r>
            <a:endParaRPr lang="en-US" sz="1000" b="0" i="1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3157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211960" y="1110996"/>
            <a:ext cx="4752528" cy="3603893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pt-BR" sz="2300" dirty="0"/>
              <a:t>Em municípios com mais de </a:t>
            </a:r>
            <a:r>
              <a:rPr lang="pt-BR" sz="2300" b="1" dirty="0">
                <a:solidFill>
                  <a:schemeClr val="accent4"/>
                </a:solidFill>
              </a:rPr>
              <a:t>70% de </a:t>
            </a:r>
            <a:r>
              <a:rPr lang="pt-BR" sz="2300" b="1" spc="-60" dirty="0">
                <a:solidFill>
                  <a:schemeClr val="accent4"/>
                </a:solidFill>
              </a:rPr>
              <a:t>cobertura</a:t>
            </a:r>
            <a:r>
              <a:rPr lang="pt-BR" sz="2300" spc="-60" dirty="0"/>
              <a:t> da Estratégia Saúde Família,</a:t>
            </a:r>
            <a:r>
              <a:rPr lang="pt-BR" sz="2300" dirty="0"/>
              <a:t> existem </a:t>
            </a:r>
            <a:r>
              <a:rPr lang="pt-BR" sz="2300" b="1" dirty="0">
                <a:solidFill>
                  <a:schemeClr val="accent4"/>
                </a:solidFill>
              </a:rPr>
              <a:t>34%</a:t>
            </a:r>
            <a:r>
              <a:rPr lang="pt-BR" sz="2300" dirty="0"/>
              <a:t> menos crianças com baixo peso e a cobertura vacinal é </a:t>
            </a:r>
            <a:r>
              <a:rPr lang="pt-BR" sz="2300" b="1" dirty="0">
                <a:solidFill>
                  <a:schemeClr val="accent4"/>
                </a:solidFill>
              </a:rPr>
              <a:t>2 vezes melhor</a:t>
            </a:r>
            <a:r>
              <a:rPr lang="pt-BR" sz="2300" dirty="0"/>
              <a:t> que em municípios com baixa cobertura</a:t>
            </a:r>
            <a:r>
              <a:rPr lang="pt-BR" sz="2300" baseline="30000" dirty="0"/>
              <a:t> (1)</a:t>
            </a:r>
            <a:r>
              <a:rPr lang="pt-BR" sz="2300" dirty="0"/>
              <a:t>.</a:t>
            </a:r>
          </a:p>
          <a:p>
            <a:pPr>
              <a:lnSpc>
                <a:spcPct val="95000"/>
              </a:lnSpc>
            </a:pPr>
            <a:r>
              <a:rPr lang="pt-BR" sz="2300" dirty="0"/>
              <a:t>No Brasil, </a:t>
            </a:r>
            <a:r>
              <a:rPr lang="pt-BR" sz="2300" b="1" dirty="0">
                <a:solidFill>
                  <a:schemeClr val="accent4"/>
                </a:solidFill>
              </a:rPr>
              <a:t>78%</a:t>
            </a:r>
            <a:r>
              <a:rPr lang="pt-BR" sz="2300" dirty="0"/>
              <a:t> dos municípios têm cobertura da Estratégia Saúde da Família acima de </a:t>
            </a:r>
            <a:r>
              <a:rPr lang="pt-BR" sz="2300" b="1" dirty="0">
                <a:solidFill>
                  <a:schemeClr val="accent4"/>
                </a:solidFill>
              </a:rPr>
              <a:t>70%</a:t>
            </a:r>
            <a:r>
              <a:rPr lang="pt-BR" sz="2300" baseline="30000" dirty="0"/>
              <a:t> (2)</a:t>
            </a:r>
            <a:r>
              <a:rPr lang="pt-BR" sz="2300" dirty="0"/>
              <a:t>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Saúde da Família</a:t>
            </a:r>
          </a:p>
        </p:txBody>
      </p:sp>
      <p:pic>
        <p:nvPicPr>
          <p:cNvPr id="4" name="Shape 1078"/>
          <p:cNvPicPr preferRelativeResize="0"/>
          <p:nvPr/>
        </p:nvPicPr>
        <p:blipFill rotWithShape="1">
          <a:blip r:embed="rId2" cstate="print">
            <a:alphaModFix/>
          </a:blip>
          <a:srcRect l="31281" r="5585"/>
          <a:stretch/>
        </p:blipFill>
        <p:spPr>
          <a:xfrm>
            <a:off x="467544" y="1088322"/>
            <a:ext cx="3747266" cy="3864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349"/>
          <p:cNvSpPr txBox="1"/>
          <p:nvPr/>
        </p:nvSpPr>
        <p:spPr>
          <a:xfrm>
            <a:off x="4464000" y="4783500"/>
            <a:ext cx="4680000" cy="36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Fonte: (1) Pesquisa  Nacional de Demografia e Saúde (PNDS), 2006.</a:t>
            </a:r>
            <a:b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</a:b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(2) Departamento de Atenção Básica (DAB/SAS/MS) (mar/15).</a:t>
            </a:r>
            <a:endParaRPr lang="en-US" sz="1000" b="0" i="1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3429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4549205" y="1872209"/>
            <a:ext cx="4559299" cy="3435845"/>
            <a:chOff x="4549205" y="1872209"/>
            <a:chExt cx="4559299" cy="3435845"/>
          </a:xfrm>
        </p:grpSpPr>
        <p:grpSp>
          <p:nvGrpSpPr>
            <p:cNvPr id="5" name="Shape 974"/>
            <p:cNvGrpSpPr/>
            <p:nvPr/>
          </p:nvGrpSpPr>
          <p:grpSpPr>
            <a:xfrm>
              <a:off x="4549205" y="1872209"/>
              <a:ext cx="4559299" cy="3435845"/>
              <a:chOff x="0" y="0"/>
              <a:chExt cx="2147483647" cy="2147483647"/>
            </a:xfrm>
          </p:grpSpPr>
          <p:pic>
            <p:nvPicPr>
              <p:cNvPr id="6" name="Shape 975"/>
              <p:cNvPicPr preferRelativeResize="0"/>
              <p:nvPr/>
            </p:nvPicPr>
            <p:blipFill rotWithShape="1">
              <a:blip r:embed="rId2" cstate="print">
                <a:alphaModFix/>
              </a:blip>
              <a:srcRect l="38415" t="26341" b="3903"/>
              <a:stretch/>
            </p:blipFill>
            <p:spPr>
              <a:xfrm>
                <a:off x="0" y="0"/>
                <a:ext cx="2147483647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Shape 976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65083" t="44999" r="28750" b="50778"/>
              <a:stretch/>
            </p:blipFill>
            <p:spPr>
              <a:xfrm>
                <a:off x="876436924" y="569821023"/>
                <a:ext cx="215150312" cy="1294330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Shape 977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3583" t="41888" r="19748" b="53555"/>
              <a:stretch/>
            </p:blipFill>
            <p:spPr>
              <a:xfrm>
                <a:off x="1206200313" y="464854236"/>
                <a:ext cx="232576822" cy="1396927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Shape 978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0971" t="48147" r="23167" b="48112"/>
              <a:stretch/>
            </p:blipFill>
            <p:spPr>
              <a:xfrm>
                <a:off x="1102311280" y="675577237"/>
                <a:ext cx="205096755" cy="1152269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Shape 979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63292" t="50666" r="29750" b="45221"/>
              <a:stretch/>
            </p:blipFill>
            <p:spPr>
              <a:xfrm>
                <a:off x="810081951" y="762392078"/>
                <a:ext cx="242630794" cy="1262761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Shape 980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69722" t="53147" r="22665" b="42111"/>
              <a:stretch/>
            </p:blipFill>
            <p:spPr>
              <a:xfrm>
                <a:off x="1060755752" y="849206920"/>
                <a:ext cx="265419320" cy="1460070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Shape 981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8332" t="50331" r="15166" b="45333"/>
              <a:stretch/>
            </p:blipFill>
            <p:spPr>
              <a:xfrm>
                <a:off x="1389178509" y="752132403"/>
                <a:ext cx="226544770" cy="1333789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Shape 982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85000" t="48443" r="7681" b="47000"/>
              <a:stretch/>
            </p:blipFill>
            <p:spPr>
              <a:xfrm>
                <a:off x="1649235878" y="688204943"/>
                <a:ext cx="255365786" cy="1404821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Shape 983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9916" t="55000" r="13582" b="40332"/>
              <a:stretch/>
            </p:blipFill>
            <p:spPr>
              <a:xfrm>
                <a:off x="1450171596" y="912345078"/>
                <a:ext cx="227214830" cy="1436390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Shape 984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4166" t="57443" r="19999" b="38334"/>
              <a:stretch/>
            </p:blipFill>
            <p:spPr>
              <a:xfrm>
                <a:off x="1225637446" y="994424483"/>
                <a:ext cx="203756257" cy="1294330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Shape 985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82667" t="60333" r="11081" b="35222"/>
              <a:stretch/>
            </p:blipFill>
            <p:spPr>
              <a:xfrm>
                <a:off x="1556071257" y="1093078105"/>
                <a:ext cx="217831308" cy="1365358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986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3167" t="61554" r="20750" b="34222"/>
              <a:stretch/>
            </p:blipFill>
            <p:spPr>
              <a:xfrm>
                <a:off x="1237701851" y="1166475813"/>
                <a:ext cx="212469731" cy="131011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Shape 987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7583" t="65888" r="13249" b="28778"/>
              <a:stretch/>
            </p:blipFill>
            <p:spPr>
              <a:xfrm>
                <a:off x="1370411586" y="1252501603"/>
                <a:ext cx="319709857" cy="1649479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Shape 988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6249" t="71221" r="18583" b="24777"/>
              <a:stretch/>
            </p:blipFill>
            <p:spPr>
              <a:xfrm>
                <a:off x="1304056825" y="1431655525"/>
                <a:ext cx="180297257" cy="123119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Shape 989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 l="75166" t="76443" r="19748" b="19555"/>
              <a:stretch/>
            </p:blipFill>
            <p:spPr>
              <a:xfrm>
                <a:off x="1261830875" y="1574505807"/>
                <a:ext cx="176946213" cy="123908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" name="Shape 994"/>
            <p:cNvSpPr txBox="1"/>
            <p:nvPr/>
          </p:nvSpPr>
          <p:spPr>
            <a:xfrm>
              <a:off x="5038297" y="3471942"/>
              <a:ext cx="1549927" cy="828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1B5B23"/>
                </a:buClr>
                <a:buSzPct val="25000"/>
              </a:pPr>
              <a:r>
                <a:rPr lang="en-US" sz="2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  <a:t>9.162</a:t>
              </a:r>
              <a:br>
                <a:rPr lang="en-US" sz="1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</a:br>
              <a:r>
                <a:rPr lang="en-US" sz="1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  <a:t>OBRAS</a:t>
              </a:r>
              <a:br>
                <a:rPr lang="en-US" sz="1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</a:br>
              <a:r>
                <a:rPr lang="en-US" sz="1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  <a:t>CONCLUÍDAS</a:t>
              </a:r>
            </a:p>
          </p:txBody>
        </p:sp>
        <p:sp>
          <p:nvSpPr>
            <p:cNvPr id="27" name="Shape 994"/>
            <p:cNvSpPr txBox="1"/>
            <p:nvPr/>
          </p:nvSpPr>
          <p:spPr>
            <a:xfrm>
              <a:off x="7228183" y="4223657"/>
              <a:ext cx="1785071" cy="66913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r">
                <a:lnSpc>
                  <a:spcPct val="80000"/>
                </a:lnSpc>
                <a:buClr>
                  <a:srgbClr val="1B5B23"/>
                </a:buClr>
                <a:buSzPct val="25000"/>
              </a:pPr>
              <a:r>
                <a:rPr lang="en-US" sz="2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  <a:t>24.875</a:t>
              </a:r>
              <a:br>
                <a:rPr lang="en-US" sz="2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</a:br>
              <a:r>
                <a:rPr lang="en-US" sz="1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  <a:t>PROPOSTAS</a:t>
              </a:r>
              <a:br>
                <a:rPr lang="en-US" sz="1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</a:br>
              <a:r>
                <a:rPr lang="en-US" sz="1600" b="1" dirty="0">
                  <a:solidFill>
                    <a:schemeClr val="accent4"/>
                  </a:solidFill>
                  <a:ea typeface="Calibri"/>
                  <a:cs typeface="Calibri"/>
                  <a:sym typeface="Calibri"/>
                </a:rPr>
                <a:t>CONTRATADAS</a:t>
              </a:r>
            </a:p>
          </p:txBody>
        </p:sp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63233"/>
            <a:ext cx="8784976" cy="857250"/>
          </a:xfrm>
        </p:spPr>
        <p:txBody>
          <a:bodyPr/>
          <a:lstStyle/>
          <a:p>
            <a:r>
              <a:rPr lang="pt-BR" dirty="0"/>
              <a:t>Unidades Básicas de Saúde (UBS)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0" y="1131590"/>
            <a:ext cx="9144000" cy="1440160"/>
            <a:chOff x="496382" y="1180316"/>
            <a:chExt cx="8100000" cy="144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1" name="Shape 991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196382" y="1180316"/>
              <a:ext cx="2700000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972"/>
            <p:cNvPicPr preferRelativeResize="0"/>
            <p:nvPr/>
          </p:nvPicPr>
          <p:blipFill rotWithShape="1">
            <a:blip r:embed="rId5" cstate="print">
              <a:alphaModFix/>
            </a:blip>
            <a:srcRect l="15318" t="-830" r="704" b="830"/>
            <a:stretch/>
          </p:blipFill>
          <p:spPr>
            <a:xfrm>
              <a:off x="496382" y="1180316"/>
              <a:ext cx="2700000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Shape 973"/>
            <p:cNvPicPr preferRelativeResize="0"/>
            <p:nvPr/>
          </p:nvPicPr>
          <p:blipFill rotWithShape="1">
            <a:blip r:embed="rId6" cstate="print">
              <a:alphaModFix/>
            </a:blip>
            <a:srcRect b="11187"/>
            <a:stretch/>
          </p:blipFill>
          <p:spPr>
            <a:xfrm>
              <a:off x="5896382" y="1180316"/>
              <a:ext cx="2700000" cy="144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Shape 990"/>
          <p:cNvPicPr preferRelativeResize="0"/>
          <p:nvPr/>
        </p:nvPicPr>
        <p:blipFill rotWithShape="1">
          <a:blip r:embed="rId7" cstate="print">
            <a:alphaModFix/>
          </a:blip>
          <a:srcRect l="80732" b="45202"/>
          <a:stretch/>
        </p:blipFill>
        <p:spPr>
          <a:xfrm>
            <a:off x="8028384" y="1813645"/>
            <a:ext cx="968374" cy="155019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997"/>
          <p:cNvSpPr txBox="1"/>
          <p:nvPr/>
        </p:nvSpPr>
        <p:spPr>
          <a:xfrm>
            <a:off x="0" y="2615948"/>
            <a:ext cx="4554032" cy="25275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pt-BR" sz="3000" b="1" i="0" u="none" strike="noStrike" cap="none" baseline="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100% </a:t>
            </a:r>
            <a:r>
              <a:rPr lang="pt-BR" sz="30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das UBS foram recenseadas.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pt-BR" sz="3000" b="1" i="0" u="none" strike="noStrike" cap="none" baseline="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41 mil </a:t>
            </a:r>
            <a:r>
              <a:rPr lang="pt-BR" sz="30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estão em funcionamento.</a:t>
            </a:r>
          </a:p>
        </p:txBody>
      </p:sp>
    </p:spTree>
    <p:extLst>
      <p:ext uri="{BB962C8B-B14F-4D97-AF65-F5344CB8AC3E}">
        <p14:creationId xmlns:p14="http://schemas.microsoft.com/office/powerpoint/2010/main" val="361986830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74175"/>
            <a:ext cx="8784976" cy="857250"/>
          </a:xfrm>
        </p:spPr>
        <p:txBody>
          <a:bodyPr/>
          <a:lstStyle/>
          <a:p>
            <a:r>
              <a:rPr lang="pt-BR" dirty="0"/>
              <a:t>Postos de saúde </a:t>
            </a:r>
            <a:r>
              <a:rPr lang="pt-BR" sz="4000" dirty="0"/>
              <a:t>(UBS)</a:t>
            </a:r>
            <a:r>
              <a:rPr lang="pt-BR" dirty="0"/>
              <a:t> em construção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51520" y="1502047"/>
            <a:ext cx="8640960" cy="3422114"/>
            <a:chOff x="251520" y="1502047"/>
            <a:chExt cx="8640960" cy="34221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Grupo 9"/>
            <p:cNvGrpSpPr/>
            <p:nvPr/>
          </p:nvGrpSpPr>
          <p:grpSpPr>
            <a:xfrm>
              <a:off x="251520" y="1502047"/>
              <a:ext cx="2756175" cy="3422114"/>
              <a:chOff x="467756" y="1545431"/>
              <a:chExt cx="2520000" cy="2882465"/>
            </a:xfrm>
          </p:grpSpPr>
          <p:pic>
            <p:nvPicPr>
              <p:cNvPr id="4" name="Shape 1023"/>
              <p:cNvPicPr preferRelativeResize="0"/>
              <p:nvPr/>
            </p:nvPicPr>
            <p:blipFill rotWithShape="1">
              <a:blip r:embed="rId2" cstate="print">
                <a:alphaModFix/>
              </a:blip>
              <a:srcRect/>
              <a:stretch/>
            </p:blipFill>
            <p:spPr>
              <a:xfrm>
                <a:off x="467756" y="1545431"/>
                <a:ext cx="2520000" cy="14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Shape 1024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/>
              <a:stretch/>
            </p:blipFill>
            <p:spPr>
              <a:xfrm>
                <a:off x="467756" y="2987896"/>
                <a:ext cx="2520000" cy="14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rupo 10"/>
            <p:cNvGrpSpPr/>
            <p:nvPr/>
          </p:nvGrpSpPr>
          <p:grpSpPr>
            <a:xfrm>
              <a:off x="3193913" y="1502047"/>
              <a:ext cx="2756175" cy="3422114"/>
              <a:chOff x="3474362" y="1545431"/>
              <a:chExt cx="2520000" cy="2882465"/>
            </a:xfrm>
          </p:grpSpPr>
          <p:pic>
            <p:nvPicPr>
              <p:cNvPr id="6" name="Shape 1025"/>
              <p:cNvPicPr preferRelativeResize="0"/>
              <p:nvPr/>
            </p:nvPicPr>
            <p:blipFill rotWithShape="1">
              <a:blip r:embed="rId4" cstate="print">
                <a:alphaModFix/>
              </a:blip>
              <a:srcRect t="13287"/>
              <a:stretch/>
            </p:blipFill>
            <p:spPr>
              <a:xfrm>
                <a:off x="3474362" y="1545431"/>
                <a:ext cx="2520000" cy="14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Shape 1026"/>
              <p:cNvPicPr preferRelativeResize="0"/>
              <p:nvPr/>
            </p:nvPicPr>
            <p:blipFill rotWithShape="1">
              <a:blip r:embed="rId5" cstate="print">
                <a:alphaModFix/>
              </a:blip>
              <a:srcRect/>
              <a:stretch/>
            </p:blipFill>
            <p:spPr>
              <a:xfrm>
                <a:off x="3474362" y="2987896"/>
                <a:ext cx="2520000" cy="14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rupo 11"/>
            <p:cNvGrpSpPr/>
            <p:nvPr/>
          </p:nvGrpSpPr>
          <p:grpSpPr>
            <a:xfrm>
              <a:off x="6136305" y="1502047"/>
              <a:ext cx="2756175" cy="3422114"/>
              <a:chOff x="6480696" y="1545431"/>
              <a:chExt cx="2520000" cy="2882465"/>
            </a:xfrm>
          </p:grpSpPr>
          <p:pic>
            <p:nvPicPr>
              <p:cNvPr id="8" name="Shape 1027"/>
              <p:cNvPicPr preferRelativeResize="0"/>
              <p:nvPr/>
            </p:nvPicPr>
            <p:blipFill rotWithShape="1">
              <a:blip r:embed="rId6" cstate="print">
                <a:alphaModFix/>
              </a:blip>
              <a:srcRect/>
              <a:stretch/>
            </p:blipFill>
            <p:spPr>
              <a:xfrm>
                <a:off x="6480696" y="2987896"/>
                <a:ext cx="2520000" cy="14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Shape 1028"/>
              <p:cNvPicPr preferRelativeResize="0"/>
              <p:nvPr/>
            </p:nvPicPr>
            <p:blipFill rotWithShape="1">
              <a:blip r:embed="rId7" cstate="print">
                <a:alphaModFix/>
              </a:blip>
              <a:srcRect/>
              <a:stretch/>
            </p:blipFill>
            <p:spPr>
              <a:xfrm>
                <a:off x="6480696" y="1545431"/>
                <a:ext cx="2520000" cy="14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0" name="Shape 1020"/>
          <p:cNvSpPr txBox="1"/>
          <p:nvPr/>
        </p:nvSpPr>
        <p:spPr>
          <a:xfrm>
            <a:off x="251520" y="1103245"/>
            <a:ext cx="2756175" cy="392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US" sz="1600" b="1" i="0" u="none" strike="noStrike" cap="none" baseline="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UBS </a:t>
            </a:r>
            <a:r>
              <a:rPr lang="en-US" sz="1600" b="1" i="0" u="none" strike="noStrike" cap="none" baseline="0" dirty="0" err="1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Lauro</a:t>
            </a:r>
            <a:r>
              <a:rPr lang="en-US" sz="1600" b="1" i="0" u="none" strike="noStrike" cap="none" baseline="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baseline="0" dirty="0" err="1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Fontes</a:t>
            </a:r>
            <a:br>
              <a:rPr lang="en-US" sz="1600" b="1" i="0" u="none" strike="noStrike" cap="none" baseline="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</a:br>
            <a:r>
              <a:rPr lang="en-US" sz="1400" dirty="0" err="1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Sena</a:t>
            </a:r>
            <a:r>
              <a:rPr lang="en-US" sz="140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Madureira</a:t>
            </a:r>
            <a:r>
              <a:rPr lang="en-US" sz="140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 (AC)</a:t>
            </a:r>
            <a:endParaRPr lang="en-US" sz="1400" b="1" i="0" u="none" strike="noStrike" cap="none" baseline="0" dirty="0">
              <a:solidFill>
                <a:schemeClr val="accent4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3" name="Shape 1020"/>
          <p:cNvSpPr txBox="1"/>
          <p:nvPr/>
        </p:nvSpPr>
        <p:spPr>
          <a:xfrm>
            <a:off x="3193913" y="1103245"/>
            <a:ext cx="2756175" cy="392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US" sz="1600" b="1" i="0" u="none" strike="noStrike" cap="none" baseline="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UBS de Entre </a:t>
            </a:r>
            <a:r>
              <a:rPr lang="en-US" sz="1600" b="1" i="0" u="none" strike="noStrike" cap="none" baseline="0" dirty="0" err="1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Folhas</a:t>
            </a:r>
            <a:br>
              <a:rPr lang="en-US" sz="1600" b="1" i="0" u="none" strike="noStrike" cap="none" baseline="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</a:br>
            <a:r>
              <a:rPr lang="en-US" sz="140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Entre </a:t>
            </a:r>
            <a:r>
              <a:rPr lang="en-US" sz="1400" dirty="0" err="1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Folhas</a:t>
            </a:r>
            <a:r>
              <a:rPr lang="en-US" sz="140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 (MG)</a:t>
            </a:r>
            <a:endParaRPr lang="en-US" sz="1400" b="1" i="0" u="none" strike="noStrike" cap="none" baseline="0" dirty="0">
              <a:solidFill>
                <a:schemeClr val="accent4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Shape 1020"/>
          <p:cNvSpPr txBox="1"/>
          <p:nvPr/>
        </p:nvSpPr>
        <p:spPr>
          <a:xfrm>
            <a:off x="6136305" y="1103245"/>
            <a:ext cx="2756175" cy="392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US" sz="1600" b="1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UBS </a:t>
            </a:r>
            <a:r>
              <a:rPr lang="en-US" sz="1600" b="1" dirty="0" err="1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Jacu</a:t>
            </a:r>
            <a:r>
              <a:rPr lang="en-US" sz="1600" b="1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 Primavera</a:t>
            </a:r>
            <a:br>
              <a:rPr lang="en-US" sz="1600" b="1" i="0" u="none" strike="noStrike" cap="none" baseline="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</a:br>
            <a:r>
              <a:rPr lang="en-US" sz="1400" dirty="0" err="1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Açailândia</a:t>
            </a:r>
            <a:r>
              <a:rPr lang="en-US" sz="1400" dirty="0">
                <a:solidFill>
                  <a:schemeClr val="accent4"/>
                </a:solidFill>
                <a:ea typeface="Calibri"/>
                <a:cs typeface="Calibri"/>
                <a:sym typeface="Calibri"/>
              </a:rPr>
              <a:t> (MA)</a:t>
            </a:r>
            <a:endParaRPr lang="en-US" sz="1400" b="1" i="0" u="none" strike="noStrike" cap="none" baseline="0" dirty="0">
              <a:solidFill>
                <a:schemeClr val="accent4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7699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57250"/>
          </a:xfrm>
        </p:spPr>
        <p:txBody>
          <a:bodyPr>
            <a:normAutofit/>
          </a:bodyPr>
          <a:lstStyle/>
          <a:p>
            <a:r>
              <a:rPr lang="pt-BR" dirty="0"/>
              <a:t>Fortalecimento das Redes de Atenção</a:t>
            </a:r>
          </a:p>
        </p:txBody>
      </p:sp>
      <p:sp>
        <p:nvSpPr>
          <p:cNvPr id="13" name="Shape 131"/>
          <p:cNvSpPr/>
          <p:nvPr/>
        </p:nvSpPr>
        <p:spPr>
          <a:xfrm>
            <a:off x="432000" y="2296023"/>
            <a:ext cx="8280000" cy="1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 defTabSz="457200">
              <a:lnSpc>
                <a:spcPct val="9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2000" kern="0">
              <a:solidFill>
                <a:sysClr val="windowText" lastClr="000000"/>
              </a:solidFill>
              <a:ea typeface="+mj-ea"/>
              <a:cs typeface="Helvetica"/>
              <a:sym typeface="Helvetica"/>
            </a:endParaRPr>
          </a:p>
        </p:txBody>
      </p:sp>
      <p:sp>
        <p:nvSpPr>
          <p:cNvPr id="14" name="Shape 132"/>
          <p:cNvSpPr/>
          <p:nvPr/>
        </p:nvSpPr>
        <p:spPr>
          <a:xfrm>
            <a:off x="432000" y="3785753"/>
            <a:ext cx="8280000" cy="1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lIns="0" tIns="0" rIns="0" bIns="0" anchor="ctr"/>
          <a:lstStyle/>
          <a:p>
            <a:pPr defTabSz="457200">
              <a:lnSpc>
                <a:spcPct val="9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2000" kern="0">
              <a:solidFill>
                <a:sysClr val="windowText" lastClr="000000"/>
              </a:solidFill>
              <a:ea typeface="+mj-ea"/>
              <a:cs typeface="Helvetica"/>
              <a:sym typeface="Helvetica"/>
            </a:endParaRPr>
          </a:p>
        </p:txBody>
      </p:sp>
      <p:grpSp>
        <p:nvGrpSpPr>
          <p:cNvPr id="43" name="Grupo 42"/>
          <p:cNvGrpSpPr/>
          <p:nvPr/>
        </p:nvGrpSpPr>
        <p:grpSpPr>
          <a:xfrm>
            <a:off x="433620" y="1055500"/>
            <a:ext cx="8276760" cy="1228218"/>
            <a:chOff x="342947" y="961170"/>
            <a:chExt cx="8276760" cy="1228218"/>
          </a:xfrm>
        </p:grpSpPr>
        <p:grpSp>
          <p:nvGrpSpPr>
            <p:cNvPr id="28" name="Grupo 27"/>
            <p:cNvGrpSpPr/>
            <p:nvPr/>
          </p:nvGrpSpPr>
          <p:grpSpPr>
            <a:xfrm>
              <a:off x="342947" y="991922"/>
              <a:ext cx="2968765" cy="1075772"/>
              <a:chOff x="342947" y="991922"/>
              <a:chExt cx="2968765" cy="1075772"/>
            </a:xfrm>
          </p:grpSpPr>
          <p:pic>
            <p:nvPicPr>
              <p:cNvPr id="24" name="Imagem 2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516"/>
              <a:stretch/>
            </p:blipFill>
            <p:spPr>
              <a:xfrm>
                <a:off x="342947" y="991922"/>
                <a:ext cx="1583212" cy="1075772"/>
              </a:xfrm>
              <a:prstGeom prst="rect">
                <a:avLst/>
              </a:prstGeom>
            </p:spPr>
          </p:pic>
          <p:sp>
            <p:nvSpPr>
              <p:cNvPr id="25" name="CaixaDeTexto 24"/>
              <p:cNvSpPr txBox="1"/>
              <p:nvPr/>
            </p:nvSpPr>
            <p:spPr>
              <a:xfrm>
                <a:off x="1979712" y="1111232"/>
                <a:ext cx="1332000" cy="8371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2000" b="1" dirty="0">
                    <a:solidFill>
                      <a:schemeClr val="accent4"/>
                    </a:solidFill>
                  </a:rPr>
                  <a:t>1.012</a:t>
                </a:r>
                <a:br>
                  <a:rPr lang="pt-BR" sz="2000" dirty="0"/>
                </a:br>
                <a:r>
                  <a:rPr lang="pt-BR" sz="2000" dirty="0"/>
                  <a:t>equipes</a:t>
                </a:r>
                <a:br>
                  <a:rPr lang="pt-BR" sz="2000" dirty="0"/>
                </a:br>
                <a:r>
                  <a:rPr lang="pt-BR" sz="2000" dirty="0"/>
                  <a:t>habilitadas</a:t>
                </a:r>
                <a:endParaRPr lang="pt-BR" dirty="0"/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3923964" y="983458"/>
              <a:ext cx="1980000" cy="1205930"/>
              <a:chOff x="3683919" y="983458"/>
              <a:chExt cx="1980000" cy="1205930"/>
            </a:xfrm>
          </p:grpSpPr>
          <p:pic>
            <p:nvPicPr>
              <p:cNvPr id="6" name="image.png"/>
              <p:cNvPicPr/>
              <p:nvPr/>
            </p:nvPicPr>
            <p:blipFill rotWithShape="1">
              <a:blip r:embed="rId3" cstate="print">
                <a:extLst/>
              </a:blip>
              <a:srcRect l="3542" t="9360" r="2723" b="11217"/>
              <a:stretch/>
            </p:blipFill>
            <p:spPr>
              <a:xfrm>
                <a:off x="3783582" y="983458"/>
                <a:ext cx="1780675" cy="62564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6" name="CaixaDeTexto 25"/>
              <p:cNvSpPr txBox="1"/>
              <p:nvPr/>
            </p:nvSpPr>
            <p:spPr>
              <a:xfrm>
                <a:off x="3683919" y="1577388"/>
                <a:ext cx="1980000" cy="6120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2000" b="1" dirty="0">
                    <a:solidFill>
                      <a:schemeClr val="accent4"/>
                    </a:solidFill>
                  </a:rPr>
                  <a:t>400 </a:t>
                </a:r>
                <a:r>
                  <a:rPr lang="pt-BR" sz="2000" dirty="0"/>
                  <a:t>unidades em funcionamento</a:t>
                </a:r>
                <a:endParaRPr lang="pt-BR" dirty="0"/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6516216" y="961170"/>
              <a:ext cx="2103491" cy="1220899"/>
              <a:chOff x="6516216" y="961170"/>
              <a:chExt cx="2103491" cy="1220899"/>
            </a:xfrm>
          </p:grpSpPr>
          <p:pic>
            <p:nvPicPr>
              <p:cNvPr id="23" name="Imagem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6216" y="961170"/>
                <a:ext cx="2103491" cy="698359"/>
              </a:xfrm>
              <a:prstGeom prst="rect">
                <a:avLst/>
              </a:prstGeom>
            </p:spPr>
          </p:pic>
          <p:sp>
            <p:nvSpPr>
              <p:cNvPr id="29" name="CaixaDeTexto 28"/>
              <p:cNvSpPr txBox="1"/>
              <p:nvPr/>
            </p:nvSpPr>
            <p:spPr>
              <a:xfrm>
                <a:off x="6577961" y="1591138"/>
                <a:ext cx="1980000" cy="5909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2000" b="1" dirty="0">
                    <a:solidFill>
                      <a:schemeClr val="accent4"/>
                    </a:solidFill>
                  </a:rPr>
                  <a:t>124</a:t>
                </a:r>
                <a:r>
                  <a:rPr lang="pt-BR" sz="2000" dirty="0"/>
                  <a:t> Centros de Reabilitação</a:t>
                </a:r>
                <a:endParaRPr lang="pt-BR" dirty="0"/>
              </a:p>
            </p:txBody>
          </p:sp>
        </p:grpSp>
      </p:grpSp>
      <p:grpSp>
        <p:nvGrpSpPr>
          <p:cNvPr id="39" name="Grupo 38"/>
          <p:cNvGrpSpPr/>
          <p:nvPr/>
        </p:nvGrpSpPr>
        <p:grpSpPr>
          <a:xfrm>
            <a:off x="387490" y="3870728"/>
            <a:ext cx="8369021" cy="1204961"/>
            <a:chOff x="595211" y="3815728"/>
            <a:chExt cx="8369021" cy="1204961"/>
          </a:xfrm>
        </p:grpSpPr>
        <p:grpSp>
          <p:nvGrpSpPr>
            <p:cNvPr id="38" name="Grupo 37"/>
            <p:cNvGrpSpPr/>
            <p:nvPr/>
          </p:nvGrpSpPr>
          <p:grpSpPr>
            <a:xfrm>
              <a:off x="595211" y="3815728"/>
              <a:ext cx="3328717" cy="1204961"/>
              <a:chOff x="342947" y="3815728"/>
              <a:chExt cx="3328717" cy="1204961"/>
            </a:xfrm>
          </p:grpSpPr>
          <p:pic>
            <p:nvPicPr>
              <p:cNvPr id="15" name="download (1).jpeg" descr="C:\Users\DATASUS\AppData\Local\Microsoft\Windows\Temporary Internet Files\Content.IE5\LABZK49C\download (1).jpg"/>
              <p:cNvPicPr/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/>
              </a:blip>
              <a:srcRect l="11913" t="4421" r="11788" b="-1"/>
              <a:stretch/>
            </p:blipFill>
            <p:spPr>
              <a:xfrm>
                <a:off x="342947" y="3815728"/>
                <a:ext cx="1204717" cy="120496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5" name="CaixaDeTexto 34"/>
              <p:cNvSpPr txBox="1"/>
              <p:nvPr/>
            </p:nvSpPr>
            <p:spPr>
              <a:xfrm>
                <a:off x="1547664" y="4112208"/>
                <a:ext cx="2124000" cy="6120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2000" b="1" dirty="0">
                    <a:solidFill>
                      <a:schemeClr val="accent4"/>
                    </a:solidFill>
                  </a:rPr>
                  <a:t>2,5 milhões</a:t>
                </a:r>
                <a:r>
                  <a:rPr lang="pt-BR" sz="2000" dirty="0"/>
                  <a:t> de gestantes cobertas</a:t>
                </a:r>
                <a:endParaRPr lang="pt-BR" dirty="0"/>
              </a:p>
            </p:txBody>
          </p:sp>
        </p:grpSp>
        <p:grpSp>
          <p:nvGrpSpPr>
            <p:cNvPr id="37" name="Grupo 36"/>
            <p:cNvGrpSpPr/>
            <p:nvPr/>
          </p:nvGrpSpPr>
          <p:grpSpPr>
            <a:xfrm>
              <a:off x="4389899" y="4021180"/>
              <a:ext cx="4574333" cy="794056"/>
              <a:chOff x="4389899" y="4043231"/>
              <a:chExt cx="4574333" cy="794056"/>
            </a:xfrm>
          </p:grpSpPr>
          <p:pic>
            <p:nvPicPr>
              <p:cNvPr id="16" name="download (2).jpeg" descr="C:\Users\DATASUS\AppData\Local\Microsoft\Windows\Temporary Internet Files\Content.IE5\LABZK49C\download (2).jpg"/>
              <p:cNvPicPr/>
              <p:nvPr/>
            </p:nvPicPr>
            <p:blipFill rotWithShape="1">
              <a:blip r:embed="rId6" cstate="print">
                <a:extLst/>
              </a:blip>
              <a:srcRect l="8727" r="8125"/>
              <a:stretch/>
            </p:blipFill>
            <p:spPr>
              <a:xfrm>
                <a:off x="4389899" y="4043231"/>
                <a:ext cx="2227561" cy="79405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6" name="CaixaDeTexto 35"/>
              <p:cNvSpPr txBox="1"/>
              <p:nvPr/>
            </p:nvSpPr>
            <p:spPr>
              <a:xfrm>
                <a:off x="6660232" y="4134259"/>
                <a:ext cx="2304000" cy="6120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2000" b="1" dirty="0">
                    <a:solidFill>
                      <a:schemeClr val="accent4"/>
                    </a:solidFill>
                  </a:rPr>
                  <a:t>2.209</a:t>
                </a:r>
                <a:r>
                  <a:rPr lang="pt-BR" sz="2000" dirty="0"/>
                  <a:t> Centros de Atenção Psicossocial</a:t>
                </a:r>
                <a:endParaRPr lang="pt-BR" dirty="0"/>
              </a:p>
            </p:txBody>
          </p:sp>
        </p:grpSp>
      </p:grpSp>
      <p:grpSp>
        <p:nvGrpSpPr>
          <p:cNvPr id="42" name="Grupo 41"/>
          <p:cNvGrpSpPr/>
          <p:nvPr/>
        </p:nvGrpSpPr>
        <p:grpSpPr>
          <a:xfrm>
            <a:off x="532114" y="2426972"/>
            <a:ext cx="8079773" cy="1328203"/>
            <a:chOff x="640990" y="2392597"/>
            <a:chExt cx="8079773" cy="1328203"/>
          </a:xfrm>
        </p:grpSpPr>
        <p:grpSp>
          <p:nvGrpSpPr>
            <p:cNvPr id="34" name="Grupo 33"/>
            <p:cNvGrpSpPr/>
            <p:nvPr/>
          </p:nvGrpSpPr>
          <p:grpSpPr>
            <a:xfrm>
              <a:off x="4184259" y="2615205"/>
              <a:ext cx="4536504" cy="882987"/>
              <a:chOff x="4283968" y="2362593"/>
              <a:chExt cx="4536504" cy="882987"/>
            </a:xfrm>
          </p:grpSpPr>
          <p:pic>
            <p:nvPicPr>
              <p:cNvPr id="21" name="Imagem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968" y="2362593"/>
                <a:ext cx="1913997" cy="882987"/>
              </a:xfrm>
              <a:prstGeom prst="rect">
                <a:avLst/>
              </a:prstGeom>
            </p:spPr>
          </p:pic>
          <p:sp>
            <p:nvSpPr>
              <p:cNvPr id="33" name="CaixaDeTexto 32"/>
              <p:cNvSpPr txBox="1"/>
              <p:nvPr/>
            </p:nvSpPr>
            <p:spPr>
              <a:xfrm>
                <a:off x="6192472" y="2388588"/>
                <a:ext cx="2628000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2000" dirty="0"/>
                  <a:t>Cobertura de </a:t>
                </a:r>
                <a:r>
                  <a:rPr lang="pt-BR" sz="2000" b="1" dirty="0">
                    <a:solidFill>
                      <a:schemeClr val="accent4"/>
                    </a:solidFill>
                  </a:rPr>
                  <a:t>153,9</a:t>
                </a:r>
                <a:br>
                  <a:rPr lang="pt-BR" sz="2000" b="1" dirty="0">
                    <a:solidFill>
                      <a:schemeClr val="accent4"/>
                    </a:solidFill>
                  </a:rPr>
                </a:br>
                <a:r>
                  <a:rPr lang="pt-BR" sz="2000" b="1" dirty="0">
                    <a:solidFill>
                      <a:schemeClr val="accent4"/>
                    </a:solidFill>
                  </a:rPr>
                  <a:t>milhões</a:t>
                </a:r>
                <a:r>
                  <a:rPr lang="pt-BR" sz="2000" dirty="0"/>
                  <a:t> de pessoas</a:t>
                </a:r>
                <a:br>
                  <a:rPr lang="pt-BR" sz="2000" dirty="0"/>
                </a:br>
                <a:r>
                  <a:rPr lang="pt-BR" sz="2000" dirty="0"/>
                  <a:t>com </a:t>
                </a:r>
                <a:r>
                  <a:rPr lang="pt-BR" sz="2000" b="1" dirty="0">
                    <a:solidFill>
                      <a:schemeClr val="accent4"/>
                    </a:solidFill>
                  </a:rPr>
                  <a:t>3.037</a:t>
                </a:r>
                <a:r>
                  <a:rPr lang="pt-BR" sz="2000" dirty="0"/>
                  <a:t> ambulâncias</a:t>
                </a:r>
                <a:endParaRPr lang="pt-BR" dirty="0"/>
              </a:p>
            </p:txBody>
          </p:sp>
        </p:grpSp>
        <p:grpSp>
          <p:nvGrpSpPr>
            <p:cNvPr id="41" name="Grupo 40"/>
            <p:cNvGrpSpPr/>
            <p:nvPr/>
          </p:nvGrpSpPr>
          <p:grpSpPr>
            <a:xfrm>
              <a:off x="640990" y="2392597"/>
              <a:ext cx="3384000" cy="1328203"/>
              <a:chOff x="640990" y="2392597"/>
              <a:chExt cx="3384000" cy="1328203"/>
            </a:xfrm>
          </p:grpSpPr>
          <p:sp>
            <p:nvSpPr>
              <p:cNvPr id="31" name="CaixaDeTexto 30"/>
              <p:cNvSpPr txBox="1"/>
              <p:nvPr/>
            </p:nvSpPr>
            <p:spPr>
              <a:xfrm>
                <a:off x="640990" y="3136025"/>
                <a:ext cx="3384000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2000" b="1" dirty="0">
                    <a:solidFill>
                      <a:schemeClr val="accent4"/>
                    </a:solidFill>
                  </a:rPr>
                  <a:t>1.037</a:t>
                </a:r>
                <a:r>
                  <a:rPr lang="pt-BR" sz="2000" dirty="0"/>
                  <a:t> Centros</a:t>
                </a:r>
                <a:br>
                  <a:rPr lang="pt-BR" sz="2000" dirty="0"/>
                </a:br>
                <a:r>
                  <a:rPr lang="pt-BR" sz="2000" dirty="0"/>
                  <a:t>Especializados em Odontologia</a:t>
                </a:r>
                <a:endParaRPr lang="pt-BR" dirty="0"/>
              </a:p>
            </p:txBody>
          </p:sp>
          <p:pic>
            <p:nvPicPr>
              <p:cNvPr id="40" name="Imagem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3114" y="2392597"/>
                <a:ext cx="2339752" cy="7759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3493849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0" y="1034127"/>
            <a:ext cx="4464496" cy="3752201"/>
          </a:xfrm>
        </p:spPr>
        <p:txBody>
          <a:bodyPr>
            <a:noAutofit/>
          </a:bodyPr>
          <a:lstStyle/>
          <a:p>
            <a:r>
              <a:rPr lang="pt-BR" sz="2400" dirty="0"/>
              <a:t>Cobertura de </a:t>
            </a:r>
            <a:r>
              <a:rPr lang="pt-BR" sz="2400" b="1" dirty="0">
                <a:solidFill>
                  <a:schemeClr val="accent4"/>
                </a:solidFill>
              </a:rPr>
              <a:t>2,6 milhões</a:t>
            </a:r>
            <a:r>
              <a:rPr lang="pt-BR" sz="2400" dirty="0"/>
              <a:t> de gestantes em </a:t>
            </a:r>
            <a:r>
              <a:rPr lang="pt-BR" sz="2400" b="1" dirty="0">
                <a:solidFill>
                  <a:schemeClr val="accent4"/>
                </a:solidFill>
              </a:rPr>
              <a:t>5,5 mil</a:t>
            </a:r>
            <a:r>
              <a:rPr lang="pt-BR" sz="2400" dirty="0"/>
              <a:t> municípios (mar/15).</a:t>
            </a:r>
          </a:p>
          <a:p>
            <a:r>
              <a:rPr lang="pt-BR" sz="2400" dirty="0"/>
              <a:t>Investidos cerca de </a:t>
            </a:r>
            <a:r>
              <a:rPr lang="pt-BR" sz="2400" b="1" dirty="0">
                <a:solidFill>
                  <a:schemeClr val="accent4"/>
                </a:solidFill>
              </a:rPr>
              <a:t>R$ 3,6 bilhões</a:t>
            </a:r>
            <a:r>
              <a:rPr lang="pt-BR" sz="2400" dirty="0"/>
              <a:t> para a qualificação da assistência (2011-2014).</a:t>
            </a:r>
          </a:p>
          <a:p>
            <a:r>
              <a:rPr lang="pt-BR" sz="2400" b="1" dirty="0">
                <a:solidFill>
                  <a:schemeClr val="accent4"/>
                </a:solidFill>
              </a:rPr>
              <a:t>9,6 mil</a:t>
            </a:r>
            <a:r>
              <a:rPr lang="pt-BR" sz="2400" dirty="0"/>
              <a:t> leitos novos ou qualificados pela Rede Cegonha (mar/15).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Cuidados com a mulher e o bebê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59524" y="1029558"/>
            <a:ext cx="4222316" cy="3938161"/>
            <a:chOff x="259524" y="1029558"/>
            <a:chExt cx="4222316" cy="3938161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405" y="3009243"/>
              <a:ext cx="1593691" cy="12515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23769">
              <a:off x="1754527" y="3729623"/>
              <a:ext cx="1593693" cy="12380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30930">
              <a:off x="2815220" y="2347640"/>
              <a:ext cx="1593691" cy="12515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8673">
              <a:off x="259524" y="2535515"/>
              <a:ext cx="1607214" cy="12025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696" y="1029558"/>
              <a:ext cx="1607212" cy="12380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462">
              <a:off x="2874628" y="1290975"/>
              <a:ext cx="1607212" cy="12380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0805">
              <a:off x="1567457" y="2050995"/>
              <a:ext cx="1593691" cy="12380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6765">
              <a:off x="2695693" y="3311199"/>
              <a:ext cx="1607214" cy="12380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06198">
              <a:off x="432898" y="3681881"/>
              <a:ext cx="1593691" cy="12464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9030">
              <a:off x="259526" y="1277758"/>
              <a:ext cx="1607212" cy="12380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5" name="Shape 349"/>
          <p:cNvSpPr txBox="1"/>
          <p:nvPr/>
        </p:nvSpPr>
        <p:spPr>
          <a:xfrm>
            <a:off x="4211960" y="4783500"/>
            <a:ext cx="4932040" cy="36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Fonte: Departamento de Ações Programáticas Estratégicas (</a:t>
            </a:r>
            <a:r>
              <a:rPr lang="pt-BR" sz="1000" i="1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Dapes</a:t>
            </a: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/SAS/MS).</a:t>
            </a:r>
          </a:p>
          <a:p>
            <a:pPr lvl="0" algn="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Romero Britto, artista brasileiro, doou trabalhos para a Rede Cegonha.</a:t>
            </a:r>
            <a:endParaRPr lang="en-US" sz="1000" b="0" i="1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01071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07504" y="1203598"/>
            <a:ext cx="5760640" cy="38164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dirty="0"/>
              <a:t>Atualização da Relação Nacional de Medicamentos Essenciais (RENAME).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dirty="0"/>
              <a:t>Entre 2010 e 2014: aumento de </a:t>
            </a:r>
            <a:r>
              <a:rPr lang="pt-BR" b="1" dirty="0">
                <a:solidFill>
                  <a:schemeClr val="accent4"/>
                </a:solidFill>
              </a:rPr>
              <a:t>53%</a:t>
            </a:r>
            <a:r>
              <a:rPr lang="pt-BR" dirty="0"/>
              <a:t> de medicamentos e insumos ofertados pelo SUS</a:t>
            </a:r>
            <a:br>
              <a:rPr lang="pt-BR" dirty="0"/>
            </a:br>
            <a:r>
              <a:rPr lang="pt-BR" dirty="0"/>
              <a:t>(de </a:t>
            </a:r>
            <a:r>
              <a:rPr lang="pt-BR" b="1" dirty="0">
                <a:solidFill>
                  <a:schemeClr val="accent4"/>
                </a:solidFill>
              </a:rPr>
              <a:t>550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/>
              <a:t>para </a:t>
            </a:r>
            <a:r>
              <a:rPr lang="pt-BR" b="1" dirty="0">
                <a:solidFill>
                  <a:schemeClr val="accent4"/>
                </a:solidFill>
              </a:rPr>
              <a:t>844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/>
              <a:t>itens).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dirty="0"/>
              <a:t>Incorporação de novos medicamentos: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pt-BR" b="1" dirty="0" err="1">
                <a:solidFill>
                  <a:schemeClr val="accent4"/>
                </a:solidFill>
              </a:rPr>
              <a:t>Trastuzumabe</a:t>
            </a:r>
            <a:r>
              <a:rPr lang="pt-BR" dirty="0">
                <a:solidFill>
                  <a:schemeClr val="accent4"/>
                </a:solidFill>
              </a:rPr>
              <a:t> </a:t>
            </a:r>
            <a:r>
              <a:rPr lang="pt-BR" dirty="0"/>
              <a:t>– câncer de mama: </a:t>
            </a:r>
            <a:r>
              <a:rPr lang="pt-BR" b="1" dirty="0">
                <a:solidFill>
                  <a:schemeClr val="accent4"/>
                </a:solidFill>
              </a:rPr>
              <a:t>52 mil </a:t>
            </a:r>
            <a:r>
              <a:rPr lang="pt-BR" dirty="0"/>
              <a:t>mulheres beneficiadas.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pt-BR" b="1" dirty="0" err="1">
                <a:solidFill>
                  <a:schemeClr val="accent4"/>
                </a:solidFill>
              </a:rPr>
              <a:t>Boceprevir</a:t>
            </a:r>
            <a:r>
              <a:rPr lang="pt-BR" b="1" dirty="0">
                <a:solidFill>
                  <a:schemeClr val="accent4"/>
                </a:solidFill>
              </a:rPr>
              <a:t> e </a:t>
            </a:r>
            <a:r>
              <a:rPr lang="pt-BR" b="1" dirty="0" err="1">
                <a:solidFill>
                  <a:schemeClr val="accent4"/>
                </a:solidFill>
              </a:rPr>
              <a:t>Telaprevir</a:t>
            </a:r>
            <a:r>
              <a:rPr lang="pt-BR" b="1" dirty="0">
                <a:solidFill>
                  <a:schemeClr val="accent4"/>
                </a:solidFill>
              </a:rPr>
              <a:t> </a:t>
            </a:r>
            <a:r>
              <a:rPr lang="pt-BR" dirty="0"/>
              <a:t>– Hepatite C:  </a:t>
            </a:r>
            <a:r>
              <a:rPr lang="pt-BR" b="1" dirty="0">
                <a:solidFill>
                  <a:schemeClr val="accent4"/>
                </a:solidFill>
              </a:rPr>
              <a:t>5.500</a:t>
            </a:r>
            <a:r>
              <a:rPr lang="pt-BR" dirty="0"/>
              <a:t> portadores do vírus beneficiados.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pt-BR" b="1" dirty="0" err="1">
                <a:solidFill>
                  <a:schemeClr val="accent4"/>
                </a:solidFill>
              </a:rPr>
              <a:t>Golimumabe</a:t>
            </a:r>
            <a:r>
              <a:rPr lang="pt-BR" b="1" dirty="0">
                <a:solidFill>
                  <a:schemeClr val="accent4"/>
                </a:solidFill>
              </a:rPr>
              <a:t> e outros </a:t>
            </a:r>
            <a:r>
              <a:rPr lang="pt-BR" dirty="0"/>
              <a:t>– Artrite </a:t>
            </a:r>
            <a:r>
              <a:rPr lang="pt-BR" dirty="0" err="1"/>
              <a:t>Reumatóide</a:t>
            </a:r>
            <a:r>
              <a:rPr lang="pt-BR" dirty="0"/>
              <a:t>: </a:t>
            </a:r>
            <a:r>
              <a:rPr lang="pt-BR" b="1" dirty="0">
                <a:solidFill>
                  <a:schemeClr val="accent4"/>
                </a:solidFill>
              </a:rPr>
              <a:t>920 mil </a:t>
            </a:r>
            <a:r>
              <a:rPr lang="pt-BR" dirty="0"/>
              <a:t>pessoas beneficiadas.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Assistência Farmaceutica</a:t>
            </a:r>
          </a:p>
        </p:txBody>
      </p:sp>
      <p:sp>
        <p:nvSpPr>
          <p:cNvPr id="8" name="Elipse 7"/>
          <p:cNvSpPr/>
          <p:nvPr/>
        </p:nvSpPr>
        <p:spPr>
          <a:xfrm>
            <a:off x="5558523" y="1253495"/>
            <a:ext cx="3477973" cy="3478495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Shape 349"/>
          <p:cNvSpPr txBox="1"/>
          <p:nvPr/>
        </p:nvSpPr>
        <p:spPr>
          <a:xfrm>
            <a:off x="4068000" y="4783500"/>
            <a:ext cx="5076000" cy="36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 algn="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ea typeface="Calibri"/>
                <a:cs typeface="Calibri"/>
                <a:sym typeface="Calibri"/>
              </a:rPr>
              <a:t>Fonte: Departamento de Ciência</a:t>
            </a:r>
            <a:br>
              <a:rPr lang="pt-BR" sz="1000" i="1" dirty="0"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ea typeface="Calibri"/>
                <a:cs typeface="Calibri"/>
                <a:sym typeface="Calibri"/>
              </a:rPr>
            </a:br>
            <a:r>
              <a:rPr lang="pt-BR" sz="1000" i="1" dirty="0"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ea typeface="Calibri"/>
                <a:cs typeface="Calibri"/>
                <a:sym typeface="Calibri"/>
              </a:rPr>
              <a:t>e Tecnologia (</a:t>
            </a:r>
            <a:r>
              <a:rPr lang="pt-BR" sz="1000" i="1" dirty="0" err="1"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ea typeface="Calibri"/>
                <a:cs typeface="Calibri"/>
                <a:sym typeface="Calibri"/>
              </a:rPr>
              <a:t>Decit</a:t>
            </a:r>
            <a:r>
              <a:rPr lang="pt-BR" sz="1000" i="1" dirty="0">
                <a:solidFill>
                  <a:srgbClr val="0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ea typeface="Calibri"/>
                <a:cs typeface="Calibri"/>
                <a:sym typeface="Calibri"/>
              </a:rPr>
              <a:t>/SCTIE/MS) (abr/15).</a:t>
            </a:r>
            <a:endParaRPr lang="en-US" sz="1000" b="0" i="1" u="none" strike="noStrike" cap="none" baseline="0" dirty="0">
              <a:solidFill>
                <a:srgbClr val="0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899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85852" y="205979"/>
            <a:ext cx="7678636" cy="85725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Remédio de graça</a:t>
            </a:r>
            <a:br>
              <a:rPr lang="pt-BR" dirty="0"/>
            </a:br>
            <a:r>
              <a:rPr lang="pt-BR" sz="4000" dirty="0"/>
              <a:t>hipertensão, diabetes e asma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408652" y="1357304"/>
            <a:ext cx="4592504" cy="3490012"/>
          </a:xfrm>
        </p:spPr>
        <p:txBody>
          <a:bodyPr>
            <a:noAutofit/>
          </a:bodyPr>
          <a:lstStyle/>
          <a:p>
            <a:r>
              <a:rPr lang="pt-BR" sz="2000" dirty="0"/>
              <a:t>De 15 mil para </a:t>
            </a:r>
            <a:r>
              <a:rPr lang="pt-BR" sz="2000" b="1" dirty="0">
                <a:solidFill>
                  <a:schemeClr val="accent4"/>
                </a:solidFill>
              </a:rPr>
              <a:t>34,5 mil</a:t>
            </a:r>
            <a:r>
              <a:rPr lang="pt-BR" sz="2000" dirty="0"/>
              <a:t> farmácias conveniadas.</a:t>
            </a:r>
          </a:p>
          <a:p>
            <a:r>
              <a:rPr lang="pt-BR" sz="2000" dirty="0"/>
              <a:t>Hipertensão e Diabetes: </a:t>
            </a:r>
            <a:r>
              <a:rPr lang="pt-BR" sz="2000" b="1" dirty="0">
                <a:solidFill>
                  <a:schemeClr val="accent4"/>
                </a:solidFill>
              </a:rPr>
              <a:t>23,5 milhões </a:t>
            </a:r>
            <a:r>
              <a:rPr lang="pt-BR" sz="2000" dirty="0"/>
              <a:t>de pessoas atendidas desde o início do Programa.</a:t>
            </a:r>
          </a:p>
          <a:p>
            <a:r>
              <a:rPr lang="pt-BR" sz="2000" dirty="0"/>
              <a:t>Asma: Medicamentos gratuitos desde jun/12. </a:t>
            </a:r>
            <a:r>
              <a:rPr lang="pt-BR" sz="2000" b="1" dirty="0">
                <a:solidFill>
                  <a:schemeClr val="accent4"/>
                </a:solidFill>
              </a:rPr>
              <a:t>2,3 milhões </a:t>
            </a:r>
            <a:r>
              <a:rPr lang="pt-BR" sz="2000" dirty="0"/>
              <a:t>pessoas beneficiadas. Só em abr/15, foram 344 mil pessoas beneficiadas, significando um aumento de </a:t>
            </a:r>
            <a:r>
              <a:rPr lang="pt-BR" sz="2000" b="1" dirty="0">
                <a:solidFill>
                  <a:schemeClr val="accent4"/>
                </a:solidFill>
              </a:rPr>
              <a:t>145%</a:t>
            </a:r>
            <a:r>
              <a:rPr lang="pt-BR" sz="2000" dirty="0"/>
              <a:t>, quando comparado ao primeiro mês da gratuidade.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12930" r="4266" b="3389"/>
          <a:stretch/>
        </p:blipFill>
        <p:spPr bwMode="auto">
          <a:xfrm rot="21340289">
            <a:off x="329513" y="235455"/>
            <a:ext cx="1664010" cy="21336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o 19"/>
          <p:cNvGrpSpPr/>
          <p:nvPr/>
        </p:nvGrpSpPr>
        <p:grpSpPr>
          <a:xfrm>
            <a:off x="-142908" y="1489285"/>
            <a:ext cx="4643438" cy="3368481"/>
            <a:chOff x="-32523" y="1308779"/>
            <a:chExt cx="4643438" cy="3368481"/>
          </a:xfrm>
        </p:grpSpPr>
        <p:sp>
          <p:nvSpPr>
            <p:cNvPr id="9" name=" 3"/>
            <p:cNvSpPr/>
            <p:nvPr/>
          </p:nvSpPr>
          <p:spPr>
            <a:xfrm rot="21121856">
              <a:off x="-32523" y="1308779"/>
              <a:ext cx="4643438" cy="3367807"/>
            </a:xfrm>
            <a:prstGeom prst="swooshArrow">
              <a:avLst>
                <a:gd name="adj1" fmla="val 22681"/>
                <a:gd name="adj2" fmla="val 25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Elipse 10"/>
            <p:cNvSpPr/>
            <p:nvPr/>
          </p:nvSpPr>
          <p:spPr>
            <a:xfrm>
              <a:off x="642910" y="3857634"/>
              <a:ext cx="144000" cy="144000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ipse 11"/>
            <p:cNvSpPr/>
            <p:nvPr/>
          </p:nvSpPr>
          <p:spPr>
            <a:xfrm>
              <a:off x="1571604" y="2786064"/>
              <a:ext cx="216000" cy="216000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12"/>
            <p:cNvSpPr/>
            <p:nvPr/>
          </p:nvSpPr>
          <p:spPr>
            <a:xfrm>
              <a:off x="2857488" y="2019296"/>
              <a:ext cx="250286" cy="250286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aixaDeTexto 16"/>
            <p:cNvSpPr txBox="1"/>
            <p:nvPr/>
          </p:nvSpPr>
          <p:spPr>
            <a:xfrm>
              <a:off x="546072" y="3938596"/>
              <a:ext cx="12858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2013</a:t>
              </a:r>
            </a:p>
            <a:p>
              <a:r>
                <a:rPr lang="pt-BR" dirty="0"/>
                <a:t>5.0 milhões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832088" y="2214560"/>
              <a:ext cx="12858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2015</a:t>
              </a:r>
            </a:p>
            <a:p>
              <a:r>
                <a:rPr lang="pt-BR" dirty="0"/>
                <a:t>7.1 milhões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1520804" y="2941640"/>
              <a:ext cx="12858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2014</a:t>
              </a:r>
            </a:p>
            <a:p>
              <a:r>
                <a:rPr lang="pt-BR" dirty="0"/>
                <a:t>6.1 milhões</a:t>
              </a:r>
            </a:p>
          </p:txBody>
        </p:sp>
      </p:grpSp>
      <p:sp>
        <p:nvSpPr>
          <p:cNvPr id="21" name="Shape 349"/>
          <p:cNvSpPr txBox="1"/>
          <p:nvPr/>
        </p:nvSpPr>
        <p:spPr>
          <a:xfrm>
            <a:off x="4643438" y="4929204"/>
            <a:ext cx="4500562" cy="2142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Fonte: Departamento de Assistência Farmacêutica (DAF/SCTIE/MS) (abr/15).</a:t>
            </a:r>
            <a:endParaRPr lang="en-US" sz="1000" b="0" i="1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34692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Promoção, Proteção e Prevenção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1433512" y="195263"/>
            <a:ext cx="656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900"/>
              <a:t>Antecedentes</a:t>
            </a: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1143000" y="1437085"/>
            <a:ext cx="68580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88925" indent="374650">
              <a:spcAft>
                <a:spcPct val="50000"/>
              </a:spcAft>
              <a:buChar char="•"/>
              <a:tabLst>
                <a:tab pos="663575" algn="l"/>
              </a:tabLs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1139825" indent="-285750">
              <a:spcAft>
                <a:spcPct val="50000"/>
              </a:spcAft>
              <a:buChar char="•"/>
              <a:tabLst>
                <a:tab pos="663575" algn="l"/>
              </a:tabLst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558925" indent="-228600">
              <a:spcAft>
                <a:spcPct val="50000"/>
              </a:spcAft>
              <a:buFont typeface="Wingdings" panose="05000000000000000000" pitchFamily="2" charset="2"/>
              <a:buChar char="ü"/>
              <a:tabLst>
                <a:tab pos="663575" algn="l"/>
              </a:tabLs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978025" indent="-228600">
              <a:spcAft>
                <a:spcPct val="50000"/>
              </a:spcAft>
              <a:buChar char="–"/>
              <a:tabLst>
                <a:tab pos="663575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397125" indent="-228600">
              <a:spcAft>
                <a:spcPct val="50000"/>
              </a:spcAft>
              <a:buChar char="»"/>
              <a:tabLst>
                <a:tab pos="663575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854325" indent="-228600" fontAlgn="base">
              <a:spcBef>
                <a:spcPct val="0"/>
              </a:spcBef>
              <a:spcAft>
                <a:spcPct val="50000"/>
              </a:spcAft>
              <a:buChar char="»"/>
              <a:tabLst>
                <a:tab pos="663575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3311525" indent="-228600" fontAlgn="base">
              <a:spcBef>
                <a:spcPct val="0"/>
              </a:spcBef>
              <a:spcAft>
                <a:spcPct val="50000"/>
              </a:spcAft>
              <a:buChar char="»"/>
              <a:tabLst>
                <a:tab pos="663575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768725" indent="-228600" fontAlgn="base">
              <a:spcBef>
                <a:spcPct val="0"/>
              </a:spcBef>
              <a:spcAft>
                <a:spcPct val="50000"/>
              </a:spcAft>
              <a:buChar char="»"/>
              <a:tabLst>
                <a:tab pos="663575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4225925" indent="-228600" fontAlgn="base">
              <a:spcBef>
                <a:spcPct val="0"/>
              </a:spcBef>
              <a:spcAft>
                <a:spcPct val="50000"/>
              </a:spcAft>
              <a:buChar char="»"/>
              <a:tabLst>
                <a:tab pos="663575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r>
              <a:rPr lang="pt-BR" altLang="pt-BR" sz="4575">
                <a:latin typeface="Tahoma" panose="020B0604030504040204" pitchFamily="34" charset="0"/>
                <a:cs typeface="Times New Roman" panose="02020603050405020304" pitchFamily="18" charset="0"/>
              </a:rPr>
              <a:t>Seguro Social</a:t>
            </a:r>
          </a:p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endParaRPr lang="pt-BR" altLang="pt-BR" sz="4575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r>
              <a:rPr lang="pt-BR" altLang="pt-BR" sz="4575">
                <a:latin typeface="Tahoma" panose="020B0604030504040204" pitchFamily="34" charset="0"/>
                <a:cs typeface="Times New Roman" panose="02020603050405020304" pitchFamily="18" charset="0"/>
              </a:rPr>
              <a:t>Seguridade Social</a:t>
            </a:r>
            <a:endParaRPr lang="pt-BR" altLang="pt-BR" sz="4575">
              <a:cs typeface="Times New Roman" panose="02020603050405020304" pitchFamily="18" charset="0"/>
            </a:endParaRPr>
          </a:p>
          <a:p>
            <a:pPr algn="just" eaLnBrk="1" hangingPunct="1">
              <a:spcAft>
                <a:spcPct val="100000"/>
              </a:spcAft>
              <a:defRPr/>
            </a:pPr>
            <a:endParaRPr lang="pt-BR" altLang="pt-BR" sz="1950">
              <a:cs typeface="Times New Roman" panose="02020603050405020304" pitchFamily="18" charset="0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356498" y="2463404"/>
            <a:ext cx="863203" cy="81081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 sz="1800"/>
          </a:p>
        </p:txBody>
      </p:sp>
    </p:spTree>
    <p:extLst>
      <p:ext uri="{BB962C8B-B14F-4D97-AF65-F5344CB8AC3E}">
        <p14:creationId xmlns:p14="http://schemas.microsoft.com/office/powerpoint/2010/main" val="2076815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autoUpdateAnimBg="0"/>
      <p:bldP spid="14745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400" dirty="0"/>
              <a:t>Reduzir e prevenir riscos e agravos à saúde da população por meio das ações de vigilância,  promoção e proteção, com foco na prevenção de doenças crônicas não transmissíveis, acidentes e violências, no controle das doenças transmissíveis e na promoção do envelhecimento saudável.</a:t>
            </a:r>
          </a:p>
          <a:p>
            <a:r>
              <a:rPr lang="pt-BR" sz="2400" dirty="0"/>
              <a:t>Implementar ações de saneamento básico e saúde ambiental, de forma sustentável, para a promoção da saúde e redução das desigualdades sociais.</a:t>
            </a:r>
          </a:p>
          <a:p>
            <a:r>
              <a:rPr lang="pt-BR" sz="2400" dirty="0"/>
              <a:t>Garantir a resposta oportuna às emergências de saúde pública e grandes eventos.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Diretrizes e Desafios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285865"/>
            <a:ext cx="4892554" cy="214314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pt-BR" sz="3200" dirty="0"/>
              <a:t>O Brasil ocupa o</a:t>
            </a:r>
            <a:br>
              <a:rPr lang="pt-BR" sz="3200" dirty="0"/>
            </a:br>
            <a:r>
              <a:rPr lang="pt-BR" sz="3200" b="1" dirty="0">
                <a:solidFill>
                  <a:schemeClr val="accent4"/>
                </a:solidFill>
              </a:rPr>
              <a:t>5º lugar</a:t>
            </a:r>
            <a:r>
              <a:rPr lang="pt-BR" sz="3200" dirty="0"/>
              <a:t> no mundo em</a:t>
            </a:r>
            <a:br>
              <a:rPr lang="pt-BR" sz="3200" dirty="0"/>
            </a:br>
            <a:r>
              <a:rPr lang="pt-BR" sz="3200" b="1" dirty="0">
                <a:solidFill>
                  <a:schemeClr val="accent4"/>
                </a:solidFill>
              </a:rPr>
              <a:t>mortes</a:t>
            </a:r>
            <a:r>
              <a:rPr lang="pt-BR" sz="3200" dirty="0"/>
              <a:t> provocadas</a:t>
            </a:r>
            <a:br>
              <a:rPr lang="pt-BR" sz="3200" dirty="0"/>
            </a:br>
            <a:r>
              <a:rPr lang="pt-BR" sz="3200" dirty="0"/>
              <a:t>pelo trânsito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80579"/>
            <a:ext cx="8784976" cy="857250"/>
          </a:xfrm>
        </p:spPr>
        <p:txBody>
          <a:bodyPr/>
          <a:lstStyle/>
          <a:p>
            <a:r>
              <a:rPr lang="pt-BR" dirty="0"/>
              <a:t>Problemas emergentes</a:t>
            </a:r>
          </a:p>
        </p:txBody>
      </p:sp>
      <p:sp>
        <p:nvSpPr>
          <p:cNvPr id="5" name="Shape 349"/>
          <p:cNvSpPr txBox="1"/>
          <p:nvPr/>
        </p:nvSpPr>
        <p:spPr>
          <a:xfrm>
            <a:off x="485746" y="4963500"/>
            <a:ext cx="5760000" cy="18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Fonte: SIM e Coordenação-Geral de Informação e Análise Epidemiológica (SVS/MS). 2012 dados atualizados.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5214942" y="1071552"/>
            <a:ext cx="3214710" cy="2304531"/>
            <a:chOff x="5429256" y="1071552"/>
            <a:chExt cx="3214710" cy="2304531"/>
          </a:xfrm>
        </p:grpSpPr>
        <p:sp>
          <p:nvSpPr>
            <p:cNvPr id="8" name="Retângulo 1"/>
            <p:cNvSpPr>
              <a:spLocks noChangeArrowheads="1"/>
            </p:cNvSpPr>
            <p:nvPr/>
          </p:nvSpPr>
          <p:spPr bwMode="auto">
            <a:xfrm>
              <a:off x="5617231" y="2674352"/>
              <a:ext cx="2838760" cy="7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rgbClr val="744200"/>
                </a:buClr>
                <a:defRPr/>
              </a:pPr>
              <a:r>
                <a:rPr lang="pt-BR" altLang="pt-BR" sz="4400" b="1" dirty="0">
                  <a:latin typeface="+mn-lt"/>
                </a:rPr>
                <a:t>28%</a:t>
              </a:r>
              <a:r>
                <a:rPr lang="pt-BR" altLang="pt-BR" sz="2800" b="1" dirty="0">
                  <a:latin typeface="+mn-lt"/>
                </a:rPr>
                <a:t> dos óbitos</a:t>
              </a:r>
              <a:endParaRPr lang="pt-BR" altLang="pt-BR" sz="4000" b="1" dirty="0">
                <a:latin typeface="+mn-lt"/>
              </a:endParaRPr>
            </a:p>
          </p:txBody>
        </p:sp>
        <p:pic>
          <p:nvPicPr>
            <p:cNvPr id="9" name="Imagem 14" descr="S6_nica_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" t="46573" r="64330" b="29430"/>
            <a:stretch>
              <a:fillRect/>
            </a:stretch>
          </p:blipFill>
          <p:spPr bwMode="auto">
            <a:xfrm>
              <a:off x="5429256" y="1071552"/>
              <a:ext cx="3214710" cy="171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upo 21"/>
          <p:cNvGrpSpPr/>
          <p:nvPr/>
        </p:nvGrpSpPr>
        <p:grpSpPr>
          <a:xfrm>
            <a:off x="6970336" y="3579743"/>
            <a:ext cx="1459316" cy="1195234"/>
            <a:chOff x="7500958" y="3460856"/>
            <a:chExt cx="1459316" cy="1195234"/>
          </a:xfrm>
        </p:grpSpPr>
        <p:sp>
          <p:nvSpPr>
            <p:cNvPr id="14" name="Retângulo 23"/>
            <p:cNvSpPr>
              <a:spLocks noChangeArrowheads="1"/>
            </p:cNvSpPr>
            <p:nvPr/>
          </p:nvSpPr>
          <p:spPr bwMode="auto">
            <a:xfrm>
              <a:off x="7690616" y="4116090"/>
              <a:ext cx="108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744200"/>
                </a:buClr>
                <a:defRPr/>
              </a:pPr>
              <a:r>
                <a:rPr lang="pt-BR" sz="1400" dirty="0"/>
                <a:t>Automóvel</a:t>
              </a:r>
            </a:p>
            <a:p>
              <a:pPr algn="ctr">
                <a:lnSpc>
                  <a:spcPct val="80000"/>
                </a:lnSpc>
                <a:buClr>
                  <a:srgbClr val="744200"/>
                </a:buClr>
                <a:defRPr/>
              </a:pPr>
              <a:r>
                <a:rPr lang="pt-BR" sz="2400" b="1" dirty="0"/>
                <a:t>22,8%      </a:t>
              </a:r>
              <a:endParaRPr lang="pt-BR" sz="1800" b="1" dirty="0"/>
            </a:p>
          </p:txBody>
        </p:sp>
        <p:pic>
          <p:nvPicPr>
            <p:cNvPr id="15" name="Imagem 15" descr="S6_nica_1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0000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 t="77689" r="74533" b="10577"/>
            <a:stretch>
              <a:fillRect/>
            </a:stretch>
          </p:blipFill>
          <p:spPr bwMode="auto">
            <a:xfrm>
              <a:off x="7500958" y="3460856"/>
              <a:ext cx="1459316" cy="753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o 22"/>
          <p:cNvGrpSpPr/>
          <p:nvPr/>
        </p:nvGrpSpPr>
        <p:grpSpPr>
          <a:xfrm>
            <a:off x="5108844" y="3558234"/>
            <a:ext cx="1080000" cy="1216743"/>
            <a:chOff x="6143636" y="3558234"/>
            <a:chExt cx="1080000" cy="1216743"/>
          </a:xfrm>
        </p:grpSpPr>
        <p:pic>
          <p:nvPicPr>
            <p:cNvPr id="12" name="Imagem 13" descr="S6_nica_1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0000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 t="75378" r="62399" b="10754"/>
            <a:stretch>
              <a:fillRect/>
            </a:stretch>
          </p:blipFill>
          <p:spPr bwMode="auto">
            <a:xfrm>
              <a:off x="6509256" y="3558234"/>
              <a:ext cx="348760" cy="763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tângulo 23"/>
            <p:cNvSpPr>
              <a:spLocks noChangeArrowheads="1"/>
            </p:cNvSpPr>
            <p:nvPr/>
          </p:nvSpPr>
          <p:spPr bwMode="auto">
            <a:xfrm>
              <a:off x="6143636" y="4214824"/>
              <a:ext cx="1080000" cy="56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744200"/>
                </a:buClr>
                <a:defRPr/>
              </a:pPr>
              <a:r>
                <a:rPr lang="pt-BR" sz="1400" dirty="0"/>
                <a:t>Pedestre</a:t>
              </a:r>
            </a:p>
            <a:p>
              <a:pPr algn="ctr">
                <a:lnSpc>
                  <a:spcPct val="80000"/>
                </a:lnSpc>
                <a:buClr>
                  <a:srgbClr val="744200"/>
                </a:buClr>
                <a:defRPr/>
              </a:pPr>
              <a:r>
                <a:rPr lang="pt-BR" sz="2400" b="1" dirty="0"/>
                <a:t>18,2%      </a:t>
              </a:r>
              <a:endParaRPr lang="pt-BR" sz="1800" b="1" dirty="0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3138914" y="3599178"/>
            <a:ext cx="1188438" cy="1175799"/>
            <a:chOff x="4643438" y="3599178"/>
            <a:chExt cx="1188438" cy="1175799"/>
          </a:xfrm>
        </p:grpSpPr>
        <p:pic>
          <p:nvPicPr>
            <p:cNvPr id="10" name="Imagem 16" descr="S6_nica_1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0000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67" t="53333" r="37601" b="31023"/>
            <a:stretch>
              <a:fillRect/>
            </a:stretch>
          </p:blipFill>
          <p:spPr bwMode="auto">
            <a:xfrm>
              <a:off x="4643438" y="3599178"/>
              <a:ext cx="1188438" cy="63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tângulo 23"/>
            <p:cNvSpPr>
              <a:spLocks noChangeArrowheads="1"/>
            </p:cNvSpPr>
            <p:nvPr/>
          </p:nvSpPr>
          <p:spPr bwMode="auto">
            <a:xfrm>
              <a:off x="4697657" y="4214824"/>
              <a:ext cx="1080000" cy="56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744200"/>
                </a:buClr>
                <a:defRPr/>
              </a:pPr>
              <a:r>
                <a:rPr lang="pt-BR" sz="1400" dirty="0"/>
                <a:t>Bicicleta</a:t>
              </a:r>
            </a:p>
            <a:p>
              <a:pPr algn="ctr">
                <a:lnSpc>
                  <a:spcPct val="80000"/>
                </a:lnSpc>
                <a:buClr>
                  <a:srgbClr val="744200"/>
                </a:buClr>
                <a:defRPr/>
              </a:pPr>
              <a:r>
                <a:rPr lang="pt-BR" sz="2400" b="1" dirty="0"/>
                <a:t>3,1%      </a:t>
              </a:r>
              <a:endParaRPr lang="pt-BR" sz="1800" b="1" dirty="0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714348" y="3457603"/>
            <a:ext cx="1643074" cy="1317374"/>
            <a:chOff x="2959088" y="3457603"/>
            <a:chExt cx="1643074" cy="1317374"/>
          </a:xfrm>
        </p:grpSpPr>
        <p:pic>
          <p:nvPicPr>
            <p:cNvPr id="17" name="Imagem 12" descr="S6_nica_1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000099">
                  <a:tint val="45000"/>
                  <a:satMod val="400000"/>
                </a:srgbClr>
              </a:duotone>
              <a:lum contrast="4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66" t="80354" r="42801" b="10577"/>
            <a:stretch>
              <a:fillRect/>
            </a:stretch>
          </p:blipFill>
          <p:spPr bwMode="auto">
            <a:xfrm>
              <a:off x="2959088" y="3457603"/>
              <a:ext cx="1643074" cy="933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tângulo 23"/>
            <p:cNvSpPr>
              <a:spLocks noChangeArrowheads="1"/>
            </p:cNvSpPr>
            <p:nvPr/>
          </p:nvSpPr>
          <p:spPr bwMode="auto">
            <a:xfrm>
              <a:off x="3240625" y="4214824"/>
              <a:ext cx="1080000" cy="56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0000"/>
                </a:lnSpc>
                <a:buClr>
                  <a:srgbClr val="744200"/>
                </a:buClr>
                <a:defRPr/>
              </a:pPr>
              <a:r>
                <a:rPr lang="pt-BR" sz="1400" dirty="0"/>
                <a:t>Coletivo</a:t>
              </a:r>
            </a:p>
            <a:p>
              <a:pPr algn="ctr">
                <a:lnSpc>
                  <a:spcPct val="80000"/>
                </a:lnSpc>
                <a:buClr>
                  <a:srgbClr val="744200"/>
                </a:buClr>
                <a:defRPr/>
              </a:pPr>
              <a:r>
                <a:rPr lang="pt-BR" sz="2400" b="1" dirty="0"/>
                <a:t>0,4%      </a:t>
              </a:r>
              <a:endParaRPr lang="pt-BR" sz="1800" b="1" dirty="0"/>
            </a:p>
          </p:txBody>
        </p:sp>
      </p:grp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0" y="1203598"/>
            <a:ext cx="4392488" cy="3816424"/>
          </a:xfrm>
        </p:spPr>
        <p:txBody>
          <a:bodyPr>
            <a:normAutofit/>
          </a:bodyPr>
          <a:lstStyle/>
          <a:p>
            <a:r>
              <a:rPr lang="pt-BR" sz="2600" dirty="0"/>
              <a:t>Epidemia de parto cesárea – </a:t>
            </a:r>
            <a:r>
              <a:rPr lang="pt-BR" sz="2600" b="1" dirty="0">
                <a:solidFill>
                  <a:schemeClr val="accent4"/>
                </a:solidFill>
              </a:rPr>
              <a:t>84%</a:t>
            </a:r>
            <a:r>
              <a:rPr lang="pt-BR" sz="2600" dirty="0"/>
              <a:t> no setor privado e </a:t>
            </a:r>
            <a:r>
              <a:rPr lang="pt-BR" sz="2600" b="1" dirty="0">
                <a:solidFill>
                  <a:schemeClr val="accent4"/>
                </a:solidFill>
              </a:rPr>
              <a:t>40%</a:t>
            </a:r>
            <a:r>
              <a:rPr lang="pt-BR" sz="2600" dirty="0"/>
              <a:t> no SUS.</a:t>
            </a:r>
          </a:p>
          <a:p>
            <a:r>
              <a:rPr lang="pt-BR" sz="2600" dirty="0"/>
              <a:t>Tabagismo – </a:t>
            </a:r>
            <a:r>
              <a:rPr lang="pt-BR" sz="2600" b="1" dirty="0">
                <a:solidFill>
                  <a:schemeClr val="accent4"/>
                </a:solidFill>
              </a:rPr>
              <a:t>redução de 28% </a:t>
            </a:r>
            <a:r>
              <a:rPr lang="pt-BR" sz="2600" dirty="0"/>
              <a:t>no número de fumantes no Brasil (</a:t>
            </a:r>
            <a:r>
              <a:rPr lang="pt-BR" sz="2600" dirty="0" err="1"/>
              <a:t>Vigitel</a:t>
            </a:r>
            <a:r>
              <a:rPr lang="pt-BR" sz="2600" dirty="0"/>
              <a:t>-2013).</a:t>
            </a:r>
          </a:p>
          <a:p>
            <a:r>
              <a:rPr lang="pt-BR" sz="2600" dirty="0"/>
              <a:t>Obesidade – 51 % da população com sobrepeso e 17% de obesidade.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Promoção e vigilância em saúde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14282" y="1428742"/>
            <a:ext cx="4267214" cy="3500462"/>
            <a:chOff x="214282" y="1428742"/>
            <a:chExt cx="4267214" cy="3500462"/>
          </a:xfrm>
        </p:grpSpPr>
        <p:pic>
          <p:nvPicPr>
            <p:cNvPr id="4" name="Imagem 3" descr="Cartaz-lilas-promocao-a-saude-64x46-cm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82" y="3214692"/>
              <a:ext cx="2316297" cy="17145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agem 6" descr="Cartaz-LeiAntifumo-Com-Lona-46x64.jpg"/>
            <p:cNvPicPr>
              <a:picLocks noChangeAspect="1"/>
            </p:cNvPicPr>
            <p:nvPr/>
          </p:nvPicPr>
          <p:blipFill>
            <a:blip r:embed="rId3" cstate="print"/>
            <a:srcRect l="246" t="-485" r="-437" b="-291"/>
            <a:stretch>
              <a:fillRect/>
            </a:stretch>
          </p:blipFill>
          <p:spPr>
            <a:xfrm>
              <a:off x="2214546" y="1590668"/>
              <a:ext cx="2266950" cy="3200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Imagem 5" descr="partonormalan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282" y="1428742"/>
              <a:ext cx="2316296" cy="17145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23528" y="1110996"/>
            <a:ext cx="7177430" cy="3837017"/>
          </a:xfrm>
        </p:spPr>
        <p:txBody>
          <a:bodyPr>
            <a:noAutofit/>
          </a:bodyPr>
          <a:lstStyle/>
          <a:p>
            <a:r>
              <a:rPr lang="pt-BR" sz="2600" dirty="0"/>
              <a:t>Prevenção das violências e acidentes de trânsito </a:t>
            </a:r>
          </a:p>
          <a:p>
            <a:pPr lvl="1">
              <a:spcBef>
                <a:spcPts val="600"/>
              </a:spcBef>
            </a:pPr>
            <a:r>
              <a:rPr lang="pt-BR" sz="2400" spc="-70" dirty="0"/>
              <a:t>Brasil: 5º lugar em mortes provocadas pelo trânsito (44.812). 28% são acidentes com motocicletas (12.480).</a:t>
            </a:r>
          </a:p>
          <a:p>
            <a:pPr lvl="1">
              <a:spcBef>
                <a:spcPts val="600"/>
              </a:spcBef>
            </a:pPr>
            <a:r>
              <a:rPr lang="pt-BR" sz="2400" dirty="0"/>
              <a:t>Homicídios: 57.045.</a:t>
            </a:r>
          </a:p>
          <a:p>
            <a:pPr marL="447675" indent="-255588">
              <a:spcBef>
                <a:spcPts val="1800"/>
              </a:spcBef>
            </a:pPr>
            <a:r>
              <a:rPr lang="pt-BR" sz="2600" dirty="0"/>
              <a:t>Doenças infecciosas:</a:t>
            </a:r>
          </a:p>
          <a:p>
            <a:pPr marL="719138" lvl="1">
              <a:spcBef>
                <a:spcPts val="600"/>
              </a:spcBef>
            </a:pPr>
            <a:r>
              <a:rPr lang="pt-BR" sz="2400" dirty="0"/>
              <a:t>Dengue, </a:t>
            </a:r>
            <a:r>
              <a:rPr lang="pt-BR" sz="2400" dirty="0" err="1"/>
              <a:t>chikungunya</a:t>
            </a:r>
            <a:r>
              <a:rPr lang="pt-BR" sz="2400" dirty="0"/>
              <a:t>, ebola, </a:t>
            </a:r>
            <a:r>
              <a:rPr lang="pt-BR" sz="2400" dirty="0" err="1"/>
              <a:t>aids</a:t>
            </a:r>
            <a:r>
              <a:rPr lang="pt-BR" sz="2400" dirty="0"/>
              <a:t>, hepatites,</a:t>
            </a:r>
            <a:br>
              <a:rPr lang="pt-BR" sz="2400" dirty="0"/>
            </a:br>
            <a:r>
              <a:rPr lang="pt-BR" sz="2400" dirty="0"/>
              <a:t>tuberculose, hanseníase e malária.</a:t>
            </a:r>
          </a:p>
          <a:p>
            <a:pPr marL="536575" indent="-255588">
              <a:spcBef>
                <a:spcPts val="1800"/>
              </a:spcBef>
            </a:pPr>
            <a:r>
              <a:rPr lang="pt-BR" sz="2600" dirty="0"/>
              <a:t>Prevenção de drogas na escola.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Promoção e vigilância em saúde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6715140" y="1000114"/>
            <a:ext cx="2233647" cy="4071966"/>
            <a:chOff x="6715140" y="1000114"/>
            <a:chExt cx="2233647" cy="4071966"/>
          </a:xfrm>
        </p:grpSpPr>
        <p:pic>
          <p:nvPicPr>
            <p:cNvPr id="4" name="image.png" descr="S6_nica_1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7124699" y="1000114"/>
              <a:ext cx="519135" cy="11060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image.png" descr="S6_nica_1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550153" y="1700230"/>
              <a:ext cx="519135" cy="11108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image.png" descr="S6_nica_1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8001024" y="1071552"/>
              <a:ext cx="519135" cy="11108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.png" descr="S6_nica_1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8080383" y="2056227"/>
              <a:ext cx="519135" cy="11120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image.png" descr="S6_nica_1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7050094" y="2464601"/>
              <a:ext cx="519135" cy="11072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age.png" descr="S6_nica_1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666042" y="2714626"/>
              <a:ext cx="519135" cy="11108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age.png" descr="S6_nica_1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8335969" y="2920621"/>
              <a:ext cx="519135" cy="11108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age.png" descr="S6_nica_1.png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823208" y="3675475"/>
              <a:ext cx="519135" cy="11108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.png" descr="S6_nica_1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8429652" y="3965989"/>
              <a:ext cx="519135" cy="11060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age.png" descr="S6_nica_1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7286644" y="3500444"/>
              <a:ext cx="519135" cy="11060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age.png" descr="S6_nica_1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6715140" y="3786196"/>
              <a:ext cx="519135" cy="110609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05979"/>
            <a:ext cx="5572132" cy="857250"/>
          </a:xfrm>
        </p:spPr>
        <p:txBody>
          <a:bodyPr/>
          <a:lstStyle/>
          <a:p>
            <a:r>
              <a:rPr lang="en-US" dirty="0"/>
              <a:t>Dengue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71406" y="1110996"/>
            <a:ext cx="5429288" cy="3837017"/>
          </a:xfrm>
        </p:spPr>
        <p:txBody>
          <a:bodyPr>
            <a:noAutofit/>
          </a:bodyPr>
          <a:lstStyle/>
          <a:p>
            <a:r>
              <a:rPr lang="pt-BR" sz="2400" dirty="0"/>
              <a:t>Levantamento Rápido do Índice de Infestação de </a:t>
            </a:r>
            <a:r>
              <a:rPr lang="pt-BR" sz="2400" i="1" dirty="0" err="1"/>
              <a:t>Aedes</a:t>
            </a:r>
            <a:r>
              <a:rPr lang="pt-BR" sz="2400" i="1" dirty="0"/>
              <a:t> </a:t>
            </a:r>
            <a:r>
              <a:rPr lang="pt-BR" sz="2400" i="1" dirty="0" err="1"/>
              <a:t>aegypti</a:t>
            </a:r>
            <a:r>
              <a:rPr lang="pt-BR" sz="2400" dirty="0"/>
              <a:t> (</a:t>
            </a:r>
            <a:r>
              <a:rPr lang="pt-BR" sz="2400" dirty="0" err="1"/>
              <a:t>LIRAa</a:t>
            </a:r>
            <a:r>
              <a:rPr lang="pt-BR" sz="2400" dirty="0"/>
              <a:t>).</a:t>
            </a:r>
          </a:p>
          <a:p>
            <a:r>
              <a:rPr lang="pt-BR" sz="2400" spc="-30" dirty="0"/>
              <a:t>Incidência de casos por 100 mil/hab. </a:t>
            </a:r>
            <a:r>
              <a:rPr lang="pt-BR" sz="2400" spc="-90" dirty="0"/>
              <a:t>aumentou de 42,1 (2014) para 110,5 (2015).</a:t>
            </a:r>
          </a:p>
          <a:p>
            <a:r>
              <a:rPr lang="pt-BR" sz="2400" dirty="0"/>
              <a:t>Número de óbitos caiu 31,5% em comparação a 2014.</a:t>
            </a:r>
          </a:p>
          <a:p>
            <a:r>
              <a:rPr lang="pt-BR" sz="2400" dirty="0"/>
              <a:t>Vacina e outros produtos biológicos estão  </a:t>
            </a:r>
            <a:r>
              <a:rPr lang="pt-BR" sz="2400" spc="-70" dirty="0"/>
              <a:t>em desenvolvimento pelo Instituto Butantã (investimento de R$ 200 milhões).</a:t>
            </a:r>
          </a:p>
        </p:txBody>
      </p:sp>
      <p:pic>
        <p:nvPicPr>
          <p:cNvPr id="7" name="Imagem 6" descr="An-Vaso-Dengue-21x28.jpg"/>
          <p:cNvPicPr>
            <a:picLocks noChangeAspect="1"/>
          </p:cNvPicPr>
          <p:nvPr/>
        </p:nvPicPr>
        <p:blipFill>
          <a:blip r:embed="rId2" cstate="print"/>
          <a:srcRect l="4754" t="3704" r="4432" b="3704"/>
          <a:stretch>
            <a:fillRect/>
          </a:stretch>
        </p:blipFill>
        <p:spPr>
          <a:xfrm>
            <a:off x="5689718" y="417495"/>
            <a:ext cx="3240000" cy="4308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428992" y="1098540"/>
            <a:ext cx="5535496" cy="3816424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pt-BR" sz="2400" dirty="0"/>
              <a:t>Levantamento Rápido do Índice de Infestação de </a:t>
            </a:r>
            <a:r>
              <a:rPr lang="pt-BR" sz="2400" i="1" dirty="0" err="1"/>
              <a:t>Aedes</a:t>
            </a:r>
            <a:r>
              <a:rPr lang="pt-BR" sz="2400" i="1" dirty="0"/>
              <a:t> </a:t>
            </a:r>
            <a:r>
              <a:rPr lang="pt-BR" sz="2400" i="1" dirty="0" err="1"/>
              <a:t>aegypti</a:t>
            </a:r>
            <a:r>
              <a:rPr lang="pt-BR" sz="2400" dirty="0"/>
              <a:t> (</a:t>
            </a:r>
            <a:r>
              <a:rPr lang="pt-BR" sz="2400" dirty="0" err="1"/>
              <a:t>LIRAa</a:t>
            </a:r>
            <a:r>
              <a:rPr lang="pt-BR" sz="2400" dirty="0"/>
              <a:t>).</a:t>
            </a:r>
          </a:p>
          <a:p>
            <a:pPr>
              <a:lnSpc>
                <a:spcPct val="85000"/>
              </a:lnSpc>
            </a:pPr>
            <a:r>
              <a:rPr lang="pt-BR" sz="2400" dirty="0"/>
              <a:t>Intensificação das medidas de prevenção e identificação de casos na região.</a:t>
            </a:r>
          </a:p>
          <a:p>
            <a:pPr>
              <a:lnSpc>
                <a:spcPct val="85000"/>
              </a:lnSpc>
            </a:pPr>
            <a:r>
              <a:rPr lang="pt-BR" sz="2400" dirty="0"/>
              <a:t>Monitoramento contínuo da situação do vírus causador da febre </a:t>
            </a:r>
            <a:r>
              <a:rPr lang="pt-BR" sz="2400" dirty="0" err="1"/>
              <a:t>chikungunya</a:t>
            </a:r>
            <a:r>
              <a:rPr lang="pt-BR" sz="2400" dirty="0"/>
              <a:t>.</a:t>
            </a:r>
          </a:p>
          <a:p>
            <a:pPr>
              <a:lnSpc>
                <a:spcPct val="85000"/>
              </a:lnSpc>
            </a:pPr>
            <a:r>
              <a:rPr lang="pt-BR" sz="2400" dirty="0"/>
              <a:t>Plano Nacional de Contingência da dengue,  </a:t>
            </a:r>
            <a:r>
              <a:rPr lang="pt-BR" sz="2400" dirty="0" err="1"/>
              <a:t>chikungunya</a:t>
            </a:r>
            <a:r>
              <a:rPr lang="pt-BR" sz="2400" dirty="0"/>
              <a:t> e Zica.</a:t>
            </a:r>
          </a:p>
          <a:p>
            <a:pPr>
              <a:lnSpc>
                <a:spcPct val="85000"/>
              </a:lnSpc>
            </a:pPr>
            <a:r>
              <a:rPr lang="pt-BR" sz="2400" dirty="0"/>
              <a:t>Capacitação de laboratórios para a realização dos testes de diagnóstico.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357554" y="285740"/>
            <a:ext cx="5715040" cy="8572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Febre</a:t>
            </a:r>
            <a:r>
              <a:rPr lang="en-US" dirty="0"/>
              <a:t> Chikungunya, Dengue e </a:t>
            </a:r>
            <a:r>
              <a:rPr lang="en-US" dirty="0" err="1"/>
              <a:t>Zica</a:t>
            </a:r>
            <a:endParaRPr lang="pt-BR" dirty="0"/>
          </a:p>
        </p:txBody>
      </p:sp>
      <p:pic>
        <p:nvPicPr>
          <p:cNvPr id="4" name="Imagem 3" descr="An-CxDagua-Dengue-21x28.jpg"/>
          <p:cNvPicPr>
            <a:picLocks noChangeAspect="1"/>
          </p:cNvPicPr>
          <p:nvPr/>
        </p:nvPicPr>
        <p:blipFill>
          <a:blip r:embed="rId2" cstate="print"/>
          <a:srcRect l="4593" t="3333" r="4110" b="3457"/>
          <a:stretch>
            <a:fillRect/>
          </a:stretch>
        </p:blipFill>
        <p:spPr>
          <a:xfrm>
            <a:off x="188992" y="614919"/>
            <a:ext cx="3240000" cy="431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42858"/>
            <a:ext cx="8784976" cy="857250"/>
          </a:xfrm>
        </p:spPr>
        <p:txBody>
          <a:bodyPr/>
          <a:lstStyle/>
          <a:p>
            <a:r>
              <a:rPr lang="pt-BR" dirty="0"/>
              <a:t>Prevenção</a:t>
            </a:r>
          </a:p>
        </p:txBody>
      </p:sp>
      <p:pic>
        <p:nvPicPr>
          <p:cNvPr id="4" name="Imagem 3" descr="Zegotinhaescu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6510" y="1214428"/>
            <a:ext cx="3444646" cy="3611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110996"/>
            <a:ext cx="6178438" cy="3837017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pt-BR" sz="1800" dirty="0"/>
              <a:t>Com a incorporação da vacina </a:t>
            </a:r>
            <a:r>
              <a:rPr lang="pt-BR" sz="1800" dirty="0" err="1"/>
              <a:t>Rotavírus</a:t>
            </a:r>
            <a:r>
              <a:rPr lang="pt-BR" sz="1800" dirty="0"/>
              <a:t> (2010), houve redução de</a:t>
            </a:r>
            <a:br>
              <a:rPr lang="pt-BR" sz="1800" dirty="0"/>
            </a:br>
            <a:r>
              <a:rPr lang="pt-BR" sz="1800" dirty="0"/>
              <a:t>22% da taxa de mortalidade de crianças, menores de 5 anos,</a:t>
            </a:r>
            <a:br>
              <a:rPr lang="pt-BR" sz="1800" dirty="0"/>
            </a:br>
            <a:r>
              <a:rPr lang="pt-BR" sz="1800" dirty="0"/>
              <a:t>por diarréia.</a:t>
            </a:r>
          </a:p>
          <a:p>
            <a:pPr>
              <a:spcBef>
                <a:spcPts val="900"/>
              </a:spcBef>
            </a:pPr>
            <a:r>
              <a:rPr lang="pt-BR" sz="1800" dirty="0"/>
              <a:t>A cobertura vacinal, nos últimos dez anos, foi de 95%, para</a:t>
            </a:r>
            <a:br>
              <a:rPr lang="pt-BR" sz="1800" dirty="0"/>
            </a:br>
            <a:r>
              <a:rPr lang="pt-BR" sz="1800" dirty="0"/>
              <a:t>a maioria das vacinas do calendário infantil.</a:t>
            </a:r>
          </a:p>
          <a:p>
            <a:pPr>
              <a:spcBef>
                <a:spcPts val="900"/>
              </a:spcBef>
            </a:pPr>
            <a:r>
              <a:rPr lang="pt-BR" sz="1800" dirty="0"/>
              <a:t>Redução de  40% de casos de meningites e pneumonias</a:t>
            </a:r>
            <a:br>
              <a:rPr lang="pt-BR" sz="1800" dirty="0"/>
            </a:br>
            <a:r>
              <a:rPr lang="pt-BR" sz="1800" dirty="0"/>
              <a:t>em crianças menores de 2 anos após incorporação</a:t>
            </a:r>
            <a:br>
              <a:rPr lang="pt-BR" sz="1800" dirty="0"/>
            </a:br>
            <a:r>
              <a:rPr lang="pt-BR" sz="1800" dirty="0"/>
              <a:t>meningocócica C  conjugada (2011) e Pneumocócica</a:t>
            </a:r>
            <a:br>
              <a:rPr lang="pt-BR" sz="1800" dirty="0"/>
            </a:br>
            <a:r>
              <a:rPr lang="pt-BR" sz="1800" dirty="0"/>
              <a:t>10 valente (2010).</a:t>
            </a:r>
          </a:p>
          <a:p>
            <a:pPr>
              <a:spcBef>
                <a:spcPts val="900"/>
              </a:spcBef>
            </a:pPr>
            <a:r>
              <a:rPr lang="pt-BR" sz="1800" dirty="0"/>
              <a:t>Vacinação de HPV foi ampliada para meninas de 9 a 13</a:t>
            </a:r>
            <a:br>
              <a:rPr lang="pt-BR" sz="1800" dirty="0"/>
            </a:br>
            <a:r>
              <a:rPr lang="pt-BR" sz="1800" dirty="0"/>
              <a:t>anos de idade. Em 3 doses, a vacina pode ser tomada nas</a:t>
            </a:r>
            <a:br>
              <a:rPr lang="pt-BR" sz="1800" dirty="0"/>
            </a:br>
            <a:r>
              <a:rPr lang="pt-BR" sz="1800" dirty="0"/>
              <a:t>escolas ou em unidades de saúde.</a:t>
            </a:r>
          </a:p>
          <a:p>
            <a:pPr marL="536575" indent="-255588">
              <a:spcBef>
                <a:spcPts val="900"/>
              </a:spcBef>
            </a:pPr>
            <a:r>
              <a:rPr lang="pt-BR" sz="1800" dirty="0"/>
              <a:t>O calendário básico infantil oferece 14 vacinas que previnem</a:t>
            </a:r>
            <a:br>
              <a:rPr lang="pt-BR" sz="1800" dirty="0"/>
            </a:br>
            <a:r>
              <a:rPr lang="pt-BR" sz="1800" dirty="0"/>
              <a:t>contra mais de 20 doenças.</a:t>
            </a: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357554" y="1203598"/>
            <a:ext cx="5606934" cy="3816424"/>
          </a:xfrm>
        </p:spPr>
        <p:txBody>
          <a:bodyPr>
            <a:noAutofit/>
          </a:bodyPr>
          <a:lstStyle/>
          <a:p>
            <a:r>
              <a:rPr lang="pt-BR" sz="1900" dirty="0"/>
              <a:t>idosos, crianças menores de 2 anos, gestantes, profissionais de saúde, indígenas, pessoas privadas de liberdade e portadores de doenças crônicas.  Ampliação para </a:t>
            </a:r>
            <a:r>
              <a:rPr lang="pt-BR" sz="1900" dirty="0" err="1"/>
              <a:t>puérperas</a:t>
            </a:r>
            <a:r>
              <a:rPr lang="pt-BR" sz="1900" dirty="0"/>
              <a:t> (até 45 dias após o parto) e outros grupos portadores de DCNT em todas as salas de vacina.</a:t>
            </a:r>
          </a:p>
          <a:p>
            <a:pPr marL="630238" indent="-255588"/>
            <a:r>
              <a:rPr lang="pt-BR" sz="1900" dirty="0"/>
              <a:t>Inclusão de novas vacinas no calendário de imunização: varicela, pólio </a:t>
            </a:r>
            <a:r>
              <a:rPr lang="pt-BR" sz="1900" dirty="0" err="1"/>
              <a:t>inativada</a:t>
            </a:r>
            <a:r>
              <a:rPr lang="pt-BR" sz="1900" dirty="0"/>
              <a:t> e </a:t>
            </a:r>
            <a:r>
              <a:rPr lang="pt-BR" sz="1900" dirty="0" err="1"/>
              <a:t>pentavalente</a:t>
            </a:r>
            <a:r>
              <a:rPr lang="pt-BR" sz="1900" dirty="0"/>
              <a:t>, HPV.</a:t>
            </a:r>
          </a:p>
          <a:p>
            <a:pPr marL="539750" indent="-252413"/>
            <a:r>
              <a:rPr lang="pt-BR" sz="1900" dirty="0"/>
              <a:t>Unidades Sentinela: de 59 em 2011 para 244 em 2014.</a:t>
            </a:r>
          </a:p>
          <a:p>
            <a:r>
              <a:rPr lang="pt-BR" sz="1900" dirty="0"/>
              <a:t>Influenza: 92% do público vacinado (2013 e 2014).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Prevenção </a:t>
            </a:r>
            <a:r>
              <a:rPr lang="pt-BR" sz="3600" dirty="0"/>
              <a:t>(campanhas de vacinação)</a:t>
            </a:r>
            <a:endParaRPr lang="pt-BR" dirty="0"/>
          </a:p>
        </p:txBody>
      </p:sp>
      <p:pic>
        <p:nvPicPr>
          <p:cNvPr id="4" name="Imagem 3" descr="Zegotinhaescu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357304"/>
            <a:ext cx="3444646" cy="3611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0" y="1110996"/>
            <a:ext cx="4500594" cy="3837017"/>
          </a:xfrm>
        </p:spPr>
        <p:txBody>
          <a:bodyPr>
            <a:noAutofit/>
          </a:bodyPr>
          <a:lstStyle/>
          <a:p>
            <a:r>
              <a:rPr lang="pt-BR" sz="2000" dirty="0"/>
              <a:t>Mais de 95% dos jovens sabem que usar preservativos é a melhor maneira de evitar a infecção pelo HIV (2013).</a:t>
            </a:r>
          </a:p>
          <a:p>
            <a:r>
              <a:rPr lang="pt-BR" sz="2000" dirty="0"/>
              <a:t>70% desses jovens usam preservativos com parceiros casuais (2013).</a:t>
            </a:r>
          </a:p>
          <a:p>
            <a:r>
              <a:rPr lang="pt-BR" sz="2000" dirty="0"/>
              <a:t>53% das escolas brasileiras da educação básica trabalham algum tema relacionado à DST, </a:t>
            </a:r>
            <a:r>
              <a:rPr lang="pt-BR" sz="2000" dirty="0" err="1"/>
              <a:t>Aids</a:t>
            </a:r>
            <a:r>
              <a:rPr lang="pt-BR" sz="2000" dirty="0"/>
              <a:t> e HIV (2012).</a:t>
            </a:r>
          </a:p>
          <a:p>
            <a:r>
              <a:rPr lang="pt-BR" sz="2000" dirty="0"/>
              <a:t>37% das escolas do ensino básico trabalham o tema diversidade sexual (2013).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HIV/AIDS entre </a:t>
            </a:r>
            <a:r>
              <a:rPr lang="en-US" dirty="0" err="1"/>
              <a:t>jovens</a:t>
            </a:r>
            <a:endParaRPr lang="pt-BR" dirty="0"/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428595" y="1095381"/>
          <a:ext cx="4143405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7" name="Worksheet" r:id="rId3" imgW="8667756" imgH="4067280" progId="Excel.Sheet.8">
                  <p:embed/>
                </p:oleObj>
              </mc:Choice>
              <mc:Fallback>
                <p:oleObj name="Worksheet" r:id="rId3" imgW="8667756" imgH="406728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5" y="1095381"/>
                        <a:ext cx="4143405" cy="233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00034" y="3429006"/>
            <a:ext cx="4000528" cy="171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700" spc="-50" dirty="0">
                <a:latin typeface="+mn-lt"/>
              </a:rPr>
              <a:t>Aumentam casos de aids entre jovens gays e outros HSH nos últimos 10 anos.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110996"/>
            <a:ext cx="4678240" cy="3837017"/>
          </a:xfrm>
        </p:spPr>
        <p:txBody>
          <a:bodyPr>
            <a:normAutofit/>
          </a:bodyPr>
          <a:lstStyle/>
          <a:p>
            <a:r>
              <a:rPr lang="pt-BR" sz="2400" dirty="0"/>
              <a:t>Definição do primeiro esquema de TARV padrão que reduzirá, significativamente, o número de esquemas dispensados e o gasto com os tratamentos.</a:t>
            </a:r>
          </a:p>
          <a:p>
            <a:r>
              <a:rPr lang="pt-BR" sz="2400" dirty="0"/>
              <a:t>Desde dezembro de 2013, qualquer pessoa HIV+ pode ser tratada independentemente de sua contagem de CD4.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HIV/AIDS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5000628" y="1142990"/>
            <a:ext cx="3912800" cy="3643338"/>
            <a:chOff x="5000628" y="1142990"/>
            <a:chExt cx="3912800" cy="364333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832"/>
            <a:stretch>
              <a:fillRect/>
            </a:stretch>
          </p:blipFill>
          <p:spPr bwMode="auto">
            <a:xfrm>
              <a:off x="5296570" y="1142990"/>
              <a:ext cx="3320917" cy="23574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hape 509"/>
            <p:cNvSpPr txBox="1">
              <a:spLocks/>
            </p:cNvSpPr>
            <p:nvPr/>
          </p:nvSpPr>
          <p:spPr>
            <a:xfrm>
              <a:off x="5000628" y="3500444"/>
              <a:ext cx="3912800" cy="128588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25" tIns="45700" rIns="91425" bIns="45700" rtlCol="0" anchor="ctr" anchorCtr="0">
              <a:no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25000"/>
                <a:buFont typeface="Calibri"/>
                <a:buNone/>
                <a:tabLst/>
                <a:defRPr/>
              </a:pPr>
              <a:r>
                <a:rPr kumimoji="0" lang="en-US" sz="2400" i="0" u="none" strike="noStrike" kern="1200" cap="none" spc="-50" normalizeH="0" noProof="0" dirty="0" err="1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Implantação</a:t>
              </a:r>
              <a:r>
                <a:rPr kumimoji="0" lang="en-US" sz="2400" i="0" u="none" strike="noStrike" kern="1200" cap="none" spc="-50" normalizeH="0" noProof="0" dirty="0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do </a:t>
              </a:r>
              <a:r>
                <a:rPr kumimoji="0" lang="en-US" sz="2400" i="0" u="none" strike="noStrike" kern="1200" cap="none" spc="-50" normalizeH="0" noProof="0" dirty="0" err="1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Tratamento</a:t>
              </a:r>
              <a:r>
                <a:rPr kumimoji="0" lang="en-US" sz="2400" i="0" u="none" strike="noStrike" kern="1200" cap="none" spc="-50" normalizeH="0" noProof="0" dirty="0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2400" i="0" u="none" strike="noStrike" kern="1200" cap="none" spc="-50" normalizeH="0" noProof="0" dirty="0" err="1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Antirretroviral</a:t>
              </a:r>
              <a:r>
                <a:rPr kumimoji="0" lang="en-US" sz="2400" i="0" u="none" strike="noStrike" kern="1200" cap="none" spc="-50" normalizeH="0" noProof="0" dirty="0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2400" i="0" u="none" strike="noStrike" kern="1200" cap="none" spc="-50" normalizeH="0" noProof="0" dirty="0" err="1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como</a:t>
              </a:r>
              <a:r>
                <a:rPr kumimoji="0" lang="en-US" sz="2400" i="0" u="none" strike="noStrike" kern="1200" cap="none" spc="-50" normalizeH="0" noProof="0" dirty="0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2400" i="0" u="none" strike="noStrike" kern="1200" cap="none" spc="-50" normalizeH="0" noProof="0" dirty="0" err="1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Prevenção</a:t>
              </a:r>
              <a:r>
                <a:rPr kumimoji="0" lang="en-US" sz="2400" i="0" u="none" strike="noStrike" kern="1200" cap="none" spc="-50" normalizeH="0" noProof="0" dirty="0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da </a:t>
              </a:r>
              <a:r>
                <a:rPr kumimoji="0" lang="en-US" sz="2400" i="0" u="none" strike="noStrike" kern="1200" cap="none" spc="-50" normalizeH="0" noProof="0" dirty="0" err="1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Transmissão</a:t>
              </a:r>
              <a:r>
                <a:rPr kumimoji="0" lang="en-US" sz="2400" i="0" u="none" strike="noStrike" kern="1200" cap="none" spc="-50" normalizeH="0" noProof="0" dirty="0">
                  <a:ln>
                    <a:noFill/>
                  </a:ln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do HIV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ChangeArrowheads="1"/>
          </p:cNvSpPr>
          <p:nvPr/>
        </p:nvSpPr>
        <p:spPr bwMode="auto">
          <a:xfrm>
            <a:off x="2033588" y="195263"/>
            <a:ext cx="537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900"/>
              <a:t>Antecedentes</a:t>
            </a:r>
          </a:p>
        </p:txBody>
      </p:sp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143000" y="742950"/>
            <a:ext cx="68580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88925" indent="793750">
              <a:spcAft>
                <a:spcPct val="50000"/>
              </a:spcAft>
              <a:buChar char="•"/>
              <a:tabLst>
                <a:tab pos="663575" algn="l"/>
                <a:tab pos="3319463" algn="l"/>
                <a:tab pos="4754563" algn="l"/>
              </a:tabLst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1900238" indent="-285750">
              <a:spcAft>
                <a:spcPct val="50000"/>
              </a:spcAft>
              <a:buChar char="•"/>
              <a:tabLst>
                <a:tab pos="663575" algn="l"/>
                <a:tab pos="3319463" algn="l"/>
                <a:tab pos="4754563" algn="l"/>
              </a:tabLst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2308225" indent="-228600">
              <a:spcAft>
                <a:spcPct val="50000"/>
              </a:spcAft>
              <a:buFont typeface="Wingdings" panose="05000000000000000000" pitchFamily="2" charset="2"/>
              <a:buChar char="ü"/>
              <a:tabLst>
                <a:tab pos="663575" algn="l"/>
                <a:tab pos="3319463" algn="l"/>
                <a:tab pos="4754563" algn="l"/>
              </a:tabLs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2716213" indent="-228600">
              <a:spcAft>
                <a:spcPct val="50000"/>
              </a:spcAft>
              <a:buChar char="–"/>
              <a:tabLst>
                <a:tab pos="663575" algn="l"/>
                <a:tab pos="3319463" algn="l"/>
                <a:tab pos="4754563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3124200" indent="-228600">
              <a:spcAft>
                <a:spcPct val="50000"/>
              </a:spcAft>
              <a:buChar char="»"/>
              <a:tabLst>
                <a:tab pos="663575" algn="l"/>
                <a:tab pos="3319463" algn="l"/>
                <a:tab pos="4754563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3581400" indent="-228600" fontAlgn="base">
              <a:spcBef>
                <a:spcPct val="0"/>
              </a:spcBef>
              <a:spcAft>
                <a:spcPct val="50000"/>
              </a:spcAft>
              <a:buChar char="»"/>
              <a:tabLst>
                <a:tab pos="663575" algn="l"/>
                <a:tab pos="3319463" algn="l"/>
                <a:tab pos="4754563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4038600" indent="-228600" fontAlgn="base">
              <a:spcBef>
                <a:spcPct val="0"/>
              </a:spcBef>
              <a:spcAft>
                <a:spcPct val="50000"/>
              </a:spcAft>
              <a:buChar char="»"/>
              <a:tabLst>
                <a:tab pos="663575" algn="l"/>
                <a:tab pos="3319463" algn="l"/>
                <a:tab pos="4754563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4495800" indent="-228600" fontAlgn="base">
              <a:spcBef>
                <a:spcPct val="0"/>
              </a:spcBef>
              <a:spcAft>
                <a:spcPct val="50000"/>
              </a:spcAft>
              <a:buChar char="»"/>
              <a:tabLst>
                <a:tab pos="663575" algn="l"/>
                <a:tab pos="3319463" algn="l"/>
                <a:tab pos="4754563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4953000" indent="-228600" fontAlgn="base">
              <a:spcBef>
                <a:spcPct val="0"/>
              </a:spcBef>
              <a:spcAft>
                <a:spcPct val="50000"/>
              </a:spcAft>
              <a:buChar char="»"/>
              <a:tabLst>
                <a:tab pos="663575" algn="l"/>
                <a:tab pos="3319463" algn="l"/>
                <a:tab pos="4754563" algn="l"/>
              </a:tabLst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Aft>
                <a:spcPct val="100000"/>
              </a:spcAft>
              <a:defRPr/>
            </a:pPr>
            <a:r>
              <a:rPr lang="pt-BR" altLang="pt-BR" sz="2100">
                <a:latin typeface="Times New Roman" panose="02020603050405020304" pitchFamily="18" charset="0"/>
              </a:rPr>
              <a:t>     </a:t>
            </a:r>
            <a:endParaRPr lang="pt-BR" altLang="pt-BR" sz="3075"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altLang="pt-BR" sz="4575">
                <a:latin typeface="Tahoma" panose="020B0604030504040204" pitchFamily="34" charset="0"/>
                <a:cs typeface="Times New Roman" panose="02020603050405020304" pitchFamily="18" charset="0"/>
              </a:rPr>
              <a:t>PAIS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altLang="pt-BR" sz="4575">
                <a:latin typeface="Tahoma" panose="020B0604030504040204" pitchFamily="34" charset="0"/>
                <a:cs typeface="Times New Roman" panose="02020603050405020304" pitchFamily="18" charset="0"/>
              </a:rPr>
              <a:t>AIS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pt-BR" altLang="pt-BR" sz="4575">
                <a:latin typeface="Tahoma" panose="020B0604030504040204" pitchFamily="34" charset="0"/>
                <a:cs typeface="Times New Roman" panose="02020603050405020304" pitchFamily="18" charset="0"/>
              </a:rPr>
              <a:t>SUDS</a:t>
            </a:r>
            <a:endParaRPr lang="pt-BR" altLang="pt-BR" sz="4575">
              <a:cs typeface="Times New Roman" panose="02020603050405020304" pitchFamily="18" charset="0"/>
            </a:endParaRPr>
          </a:p>
          <a:p>
            <a:pPr algn="just" eaLnBrk="1" hangingPunct="1">
              <a:spcAft>
                <a:spcPct val="100000"/>
              </a:spcAft>
              <a:defRPr/>
            </a:pPr>
            <a:endParaRPr lang="pt-BR" altLang="pt-BR" sz="195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04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utoUpdateAnimBg="0"/>
      <p:bldP spid="19661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Programa Nacional de Imunizações</a:t>
            </a:r>
            <a:br>
              <a:rPr lang="pt-BR" dirty="0"/>
            </a:br>
            <a:r>
              <a:rPr lang="pt-BR" sz="3100" dirty="0"/>
              <a:t>Introdução de novas vacinas e ampliação de faixas etárias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277742" y="1203598"/>
            <a:ext cx="8588516" cy="3796982"/>
            <a:chOff x="143672" y="1311670"/>
            <a:chExt cx="8588516" cy="3796982"/>
          </a:xfrm>
        </p:grpSpPr>
        <p:grpSp>
          <p:nvGrpSpPr>
            <p:cNvPr id="13" name="Grupo 12"/>
            <p:cNvGrpSpPr/>
            <p:nvPr/>
          </p:nvGrpSpPr>
          <p:grpSpPr>
            <a:xfrm>
              <a:off x="593588" y="1311670"/>
              <a:ext cx="7956824" cy="540000"/>
              <a:chOff x="395536" y="1527634"/>
              <a:chExt cx="7956824" cy="540000"/>
            </a:xfrm>
          </p:grpSpPr>
          <p:cxnSp>
            <p:nvCxnSpPr>
              <p:cNvPr id="12" name="Conector reto 11"/>
              <p:cNvCxnSpPr>
                <a:stCxn id="6" idx="6"/>
                <a:endCxn id="10" idx="2"/>
              </p:cNvCxnSpPr>
              <p:nvPr/>
            </p:nvCxnSpPr>
            <p:spPr>
              <a:xfrm>
                <a:off x="935536" y="1797634"/>
                <a:ext cx="6876824" cy="0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6" name="Elipse 5"/>
              <p:cNvSpPr/>
              <p:nvPr/>
            </p:nvSpPr>
            <p:spPr>
              <a:xfrm>
                <a:off x="395536" y="1527634"/>
                <a:ext cx="540000" cy="540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400" b="1" dirty="0">
                    <a:solidFill>
                      <a:schemeClr val="tx1"/>
                    </a:solidFill>
                  </a:rPr>
                  <a:t>2011</a:t>
                </a:r>
              </a:p>
            </p:txBody>
          </p:sp>
          <p:sp>
            <p:nvSpPr>
              <p:cNvPr id="7" name="Elipse 6"/>
              <p:cNvSpPr/>
              <p:nvPr/>
            </p:nvSpPr>
            <p:spPr>
              <a:xfrm>
                <a:off x="2249742" y="1527634"/>
                <a:ext cx="540000" cy="540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400" b="1" dirty="0">
                    <a:solidFill>
                      <a:schemeClr val="tx1"/>
                    </a:solidFill>
                  </a:rPr>
                  <a:t>2012</a:t>
                </a:r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4103948" y="1527634"/>
                <a:ext cx="540000" cy="540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400" b="1" dirty="0">
                    <a:solidFill>
                      <a:schemeClr val="tx1"/>
                    </a:solidFill>
                  </a:rPr>
                  <a:t>2013</a:t>
                </a:r>
              </a:p>
            </p:txBody>
          </p:sp>
          <p:sp>
            <p:nvSpPr>
              <p:cNvPr id="9" name="Elipse 8"/>
              <p:cNvSpPr/>
              <p:nvPr/>
            </p:nvSpPr>
            <p:spPr>
              <a:xfrm>
                <a:off x="5958154" y="1527634"/>
                <a:ext cx="540000" cy="540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400" b="1" dirty="0">
                    <a:solidFill>
                      <a:schemeClr val="tx1"/>
                    </a:solidFill>
                  </a:rPr>
                  <a:t>2014</a:t>
                </a:r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7812360" y="1527634"/>
                <a:ext cx="540000" cy="540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400" b="1" dirty="0">
                    <a:solidFill>
                      <a:schemeClr val="tx1"/>
                    </a:solidFill>
                  </a:rPr>
                  <a:t>2015</a:t>
                </a:r>
              </a:p>
            </p:txBody>
          </p:sp>
        </p:grpSp>
        <p:sp>
          <p:nvSpPr>
            <p:cNvPr id="14" name="CaixaDeTexto 13"/>
            <p:cNvSpPr txBox="1"/>
            <p:nvPr/>
          </p:nvSpPr>
          <p:spPr>
            <a:xfrm>
              <a:off x="143672" y="1907776"/>
              <a:ext cx="1620000" cy="1742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 hepatite B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De 20 a 24 anos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 influenza sazonal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Crianças de 6 meses 2 anos, gestantes, trabalhadores da saúde e indígenas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907704" y="1907776"/>
              <a:ext cx="1620000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 hepatite B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De 25 a 29 anos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 inativada poliomielite (VIP)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Esquema </a:t>
              </a:r>
              <a:r>
                <a:rPr lang="pt-BR" sz="1200" b="1" dirty="0" err="1"/>
                <a:t>sequencial</a:t>
              </a:r>
              <a:r>
                <a:rPr lang="pt-BR" sz="1200" b="1" dirty="0"/>
                <a:t> VIP/VOP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 penta (DTP/</a:t>
              </a:r>
              <a:r>
                <a:rPr lang="pt-BR" sz="1600" dirty="0" err="1"/>
                <a:t>Hib</a:t>
              </a:r>
              <a:r>
                <a:rPr lang="pt-BR" sz="1600" dirty="0"/>
                <a:t>/</a:t>
              </a:r>
              <a:r>
                <a:rPr lang="pt-BR" sz="1600" dirty="0" err="1"/>
                <a:t>Hep</a:t>
              </a:r>
              <a:r>
                <a:rPr lang="pt-BR" sz="1600" dirty="0"/>
                <a:t> B)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Substitui a tetravalente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3707904" y="1907776"/>
              <a:ext cx="2232248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 hepatite B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De 30 a 49 anos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Tríplice </a:t>
              </a:r>
              <a:r>
                <a:rPr lang="pt-BR" sz="1600" dirty="0" err="1"/>
                <a:t>viraI</a:t>
              </a:r>
              <a:endParaRPr lang="pt-BR" sz="1600" dirty="0"/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Até 40 anos de idade e até 49 para quem nunca foi vacinado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 influenza sazonal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 err="1"/>
                <a:t>Puérperas</a:t>
              </a:r>
              <a:endParaRPr lang="pt-BR" sz="1200" b="1" dirty="0"/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 err="1"/>
                <a:t>Tetraviral</a:t>
              </a:r>
              <a:endParaRPr lang="pt-BR" sz="1600" dirty="0"/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15 meses de idade (substituição da 2ª dose de tríplice viral)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 oral </a:t>
              </a:r>
              <a:r>
                <a:rPr lang="pt-BR" sz="1600" dirty="0" err="1"/>
                <a:t>rotavirus</a:t>
              </a:r>
              <a:r>
                <a:rPr lang="pt-BR" sz="1600" dirty="0"/>
                <a:t> humano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Menores de 1 ano de idade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084320" y="1907776"/>
              <a:ext cx="1548000" cy="2714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Hepatite A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1 ano de idade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 err="1"/>
                <a:t>dTpa</a:t>
              </a:r>
              <a:endParaRPr lang="pt-BR" sz="1600" dirty="0"/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Gestantes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HPV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11 a 13 anos</a:t>
              </a:r>
            </a:p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Vacina</a:t>
              </a:r>
              <a:br>
                <a:rPr lang="pt-BR" sz="1600" dirty="0"/>
              </a:br>
              <a:r>
                <a:rPr lang="pt-BR" sz="1600" dirty="0"/>
                <a:t>influenza sazonal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Crianças</a:t>
              </a:r>
              <a:br>
                <a:rPr lang="pt-BR" sz="1200" b="1" dirty="0"/>
              </a:br>
              <a:r>
                <a:rPr lang="pt-BR" sz="1200" b="1" dirty="0"/>
                <a:t>de 2 a 5 anos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7868188" y="1907776"/>
              <a:ext cx="86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pt-BR" sz="1600" dirty="0"/>
                <a:t>HPV</a:t>
              </a:r>
            </a:p>
            <a:p>
              <a:pPr>
                <a:lnSpc>
                  <a:spcPct val="90000"/>
                </a:lnSpc>
              </a:pPr>
              <a:r>
                <a:rPr lang="pt-BR" sz="1200" b="1" dirty="0"/>
                <a:t>9 a 11 anos</a:t>
              </a:r>
            </a:p>
          </p:txBody>
        </p:sp>
      </p:grpSp>
      <p:sp>
        <p:nvSpPr>
          <p:cNvPr id="20" name="Elipse 19"/>
          <p:cNvSpPr/>
          <p:nvPr/>
        </p:nvSpPr>
        <p:spPr>
          <a:xfrm>
            <a:off x="7583941" y="3605140"/>
            <a:ext cx="1476000" cy="14400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pt-BR" sz="1400" b="1" spc="-80" dirty="0">
                <a:solidFill>
                  <a:schemeClr val="bg1"/>
                </a:solidFill>
              </a:rPr>
              <a:t>O Brasil</a:t>
            </a:r>
          </a:p>
          <a:p>
            <a:pPr algn="ctr">
              <a:lnSpc>
                <a:spcPct val="80000"/>
              </a:lnSpc>
            </a:pPr>
            <a:r>
              <a:rPr lang="pt-BR" sz="1400" b="1" spc="-80" dirty="0">
                <a:solidFill>
                  <a:schemeClr val="bg1"/>
                </a:solidFill>
              </a:rPr>
              <a:t>incorporou</a:t>
            </a:r>
          </a:p>
          <a:p>
            <a:pPr algn="ctr">
              <a:lnSpc>
                <a:spcPct val="80000"/>
              </a:lnSpc>
            </a:pPr>
            <a:r>
              <a:rPr lang="pt-BR" sz="1400" b="1" spc="-80" dirty="0">
                <a:solidFill>
                  <a:schemeClr val="bg1"/>
                </a:solidFill>
              </a:rPr>
              <a:t>todas as vacinas</a:t>
            </a:r>
          </a:p>
          <a:p>
            <a:pPr algn="ctr">
              <a:lnSpc>
                <a:spcPct val="80000"/>
              </a:lnSpc>
            </a:pPr>
            <a:r>
              <a:rPr lang="pt-BR" sz="1400" b="1" spc="-80" dirty="0">
                <a:solidFill>
                  <a:schemeClr val="bg1"/>
                </a:solidFill>
              </a:rPr>
              <a:t>recomendadas</a:t>
            </a:r>
          </a:p>
          <a:p>
            <a:pPr algn="ctr">
              <a:lnSpc>
                <a:spcPct val="80000"/>
              </a:lnSpc>
            </a:pPr>
            <a:r>
              <a:rPr lang="pt-BR" sz="1400" b="1" spc="-80" dirty="0">
                <a:solidFill>
                  <a:schemeClr val="bg1"/>
                </a:solidFill>
              </a:rPr>
              <a:t>pela OMS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76060" y="4347728"/>
            <a:ext cx="3240000" cy="720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285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pt-BR" sz="1400" b="1" dirty="0">
                <a:solidFill>
                  <a:schemeClr val="bg1"/>
                </a:solidFill>
              </a:rPr>
              <a:t>– COBERTURA –</a:t>
            </a:r>
          </a:p>
          <a:p>
            <a:pPr algn="ctr">
              <a:lnSpc>
                <a:spcPct val="90000"/>
              </a:lnSpc>
            </a:pPr>
            <a:r>
              <a:rPr lang="pt-BR" sz="1400" dirty="0">
                <a:solidFill>
                  <a:schemeClr val="bg1"/>
                </a:solidFill>
              </a:rPr>
              <a:t>Hepatite A (97,61%)  |  </a:t>
            </a:r>
            <a:r>
              <a:rPr lang="pt-BR" sz="1400" dirty="0" err="1">
                <a:solidFill>
                  <a:schemeClr val="bg1"/>
                </a:solidFill>
              </a:rPr>
              <a:t>Tetraviral</a:t>
            </a:r>
            <a:r>
              <a:rPr lang="pt-BR" sz="1400" dirty="0">
                <a:solidFill>
                  <a:schemeClr val="bg1"/>
                </a:solidFill>
              </a:rPr>
              <a:t> (72,63%) </a:t>
            </a:r>
            <a:br>
              <a:rPr lang="pt-BR" sz="1400" dirty="0">
                <a:solidFill>
                  <a:schemeClr val="bg1"/>
                </a:solidFill>
              </a:rPr>
            </a:br>
            <a:r>
              <a:rPr lang="pt-BR" sz="1400" dirty="0">
                <a:solidFill>
                  <a:schemeClr val="bg1"/>
                </a:solidFill>
              </a:rPr>
              <a:t>HPV (87,3% na primeira dose)</a:t>
            </a:r>
          </a:p>
        </p:txBody>
      </p:sp>
    </p:spTree>
    <p:extLst>
      <p:ext uri="{BB962C8B-B14F-4D97-AF65-F5344CB8AC3E}">
        <p14:creationId xmlns:p14="http://schemas.microsoft.com/office/powerpoint/2010/main" val="204647251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110996"/>
            <a:ext cx="5106868" cy="3837017"/>
          </a:xfrm>
        </p:spPr>
        <p:txBody>
          <a:bodyPr>
            <a:normAutofit/>
          </a:bodyPr>
          <a:lstStyle/>
          <a:p>
            <a:r>
              <a:rPr lang="pt-BR" sz="2200" b="1" dirty="0">
                <a:solidFill>
                  <a:schemeClr val="accent4"/>
                </a:solidFill>
              </a:rPr>
              <a:t>R$ 486 mil </a:t>
            </a:r>
            <a:r>
              <a:rPr lang="pt-BR" sz="2200" dirty="0"/>
              <a:t>investidos na qualidade de vida dos brasileiros: </a:t>
            </a:r>
            <a:r>
              <a:rPr lang="pt-BR" sz="2200" b="1" dirty="0">
                <a:solidFill>
                  <a:schemeClr val="accent4"/>
                </a:solidFill>
              </a:rPr>
              <a:t>3,8 mil </a:t>
            </a:r>
            <a:r>
              <a:rPr lang="pt-BR" sz="2200" dirty="0" err="1"/>
              <a:t>Polos</a:t>
            </a:r>
            <a:r>
              <a:rPr lang="pt-BR" sz="2200" dirty="0"/>
              <a:t> de Academias da Saúde habilitados para construção em todo o país e </a:t>
            </a:r>
            <a:r>
              <a:rPr lang="pt-BR" sz="2200" b="1" dirty="0">
                <a:solidFill>
                  <a:schemeClr val="accent4"/>
                </a:solidFill>
              </a:rPr>
              <a:t>155</a:t>
            </a:r>
            <a:r>
              <a:rPr lang="pt-BR" sz="2200" dirty="0"/>
              <a:t> </a:t>
            </a:r>
            <a:r>
              <a:rPr lang="pt-BR" sz="2200" dirty="0" err="1"/>
              <a:t>Polos</a:t>
            </a:r>
            <a:r>
              <a:rPr lang="pt-BR" sz="2200" dirty="0"/>
              <a:t> Similares.</a:t>
            </a:r>
          </a:p>
          <a:p>
            <a:r>
              <a:rPr lang="pt-BR" sz="2200" dirty="0"/>
              <a:t>Estudos indicam que </a:t>
            </a:r>
            <a:r>
              <a:rPr lang="pt-BR" sz="2200" b="1" dirty="0">
                <a:solidFill>
                  <a:schemeClr val="accent4"/>
                </a:solidFill>
              </a:rPr>
              <a:t>22%</a:t>
            </a:r>
            <a:r>
              <a:rPr lang="pt-BR" sz="2200" dirty="0"/>
              <a:t> das doenças cardíacas, de </a:t>
            </a:r>
            <a:r>
              <a:rPr lang="pt-BR" sz="2200" b="1" dirty="0">
                <a:solidFill>
                  <a:schemeClr val="accent4"/>
                </a:solidFill>
              </a:rPr>
              <a:t>10%</a:t>
            </a:r>
            <a:r>
              <a:rPr lang="pt-BR" sz="2200" dirty="0"/>
              <a:t> a </a:t>
            </a:r>
            <a:r>
              <a:rPr lang="pt-BR" sz="2200" b="1" dirty="0">
                <a:solidFill>
                  <a:schemeClr val="accent4"/>
                </a:solidFill>
              </a:rPr>
              <a:t>16%</a:t>
            </a:r>
            <a:r>
              <a:rPr lang="pt-BR" sz="2200" dirty="0"/>
              <a:t> dos casos de diabetes tipo 2 e de cânceres de mama, cólon e reto poderiam ser evitados por meio da realização de quantidade suficiente de atividade física (OMS, 2002).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Academia da </a:t>
            </a:r>
            <a:r>
              <a:rPr lang="en-US" dirty="0" err="1"/>
              <a:t>Saúde</a:t>
            </a:r>
            <a:endParaRPr lang="pt-BR" dirty="0"/>
          </a:p>
        </p:txBody>
      </p:sp>
      <p:pic>
        <p:nvPicPr>
          <p:cNvPr id="4" name="Picture 4" descr="http://www.paraiba.com.br/static/images/noticias/normal/1337972061088-academia-sau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217697"/>
            <a:ext cx="3864640" cy="3854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49"/>
          <p:cNvSpPr txBox="1"/>
          <p:nvPr/>
        </p:nvSpPr>
        <p:spPr>
          <a:xfrm>
            <a:off x="0" y="4929204"/>
            <a:ext cx="5214942" cy="2142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Fonte: Departamento de Atenção Básica (DAB/SAS/MS) (dados de 2011-2014).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maxresdefault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10" t="6649" r="10552" b="7598"/>
          <a:stretch>
            <a:fillRect/>
          </a:stretch>
        </p:blipFill>
        <p:spPr>
          <a:xfrm>
            <a:off x="142844" y="1739895"/>
            <a:ext cx="387418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</a:t>
            </a:r>
            <a:endParaRPr lang="pt-BR" dirty="0"/>
          </a:p>
        </p:txBody>
      </p:sp>
      <p:sp>
        <p:nvSpPr>
          <p:cNvPr id="5" name="Espaço Reservado para Conteúdo 1"/>
          <p:cNvSpPr txBox="1">
            <a:spLocks/>
          </p:cNvSpPr>
          <p:nvPr/>
        </p:nvSpPr>
        <p:spPr>
          <a:xfrm>
            <a:off x="4037132" y="1110996"/>
            <a:ext cx="5106868" cy="3837017"/>
          </a:xfrm>
          <a:prstGeom prst="rect">
            <a:avLst/>
          </a:prstGeom>
        </p:spPr>
        <p:txBody>
          <a:bodyPr vert="horz" lIns="36000" tIns="36000" rIns="36000" bIns="36000" anchor="ctr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65000"/>
              <a:buFont typeface="Wingdings 3"/>
              <a:buChar char=""/>
              <a:tabLst/>
              <a:defRPr/>
            </a:pPr>
            <a:endParaRPr kumimoji="0" lang="pt-BR" sz="22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hape 349"/>
          <p:cNvSpPr txBox="1"/>
          <p:nvPr/>
        </p:nvSpPr>
        <p:spPr>
          <a:xfrm>
            <a:off x="0" y="4929204"/>
            <a:ext cx="5214942" cy="2142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Fonte: DAET/MS/SAS (jan/15).</a:t>
            </a:r>
          </a:p>
        </p:txBody>
      </p:sp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3929058" y="1357304"/>
            <a:ext cx="5106868" cy="3336951"/>
          </a:xfrm>
          <a:prstGeom prst="rect">
            <a:avLst/>
          </a:prstGeom>
        </p:spPr>
        <p:txBody>
          <a:bodyPr vert="horz" lIns="36000" tIns="36000" rIns="36000" bIns="36000" anchor="ctr">
            <a:normAutofit/>
          </a:bodyPr>
          <a:lstStyle/>
          <a:p>
            <a:pPr marL="365760" lvl="0" indent="-256032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SzPct val="65000"/>
              <a:buFont typeface="Wingdings 3"/>
              <a:buChar char=""/>
            </a:pPr>
            <a:r>
              <a:rPr lang="pt-BR" sz="2200" spc="-50" dirty="0">
                <a:latin typeface="Calibri" panose="020F0502020204030204" pitchFamily="34" charset="0"/>
              </a:rPr>
              <a:t>O Ministério da Saúde investe </a:t>
            </a:r>
            <a:r>
              <a:rPr lang="pt-BR" sz="2200" b="1" spc="-50" dirty="0">
                <a:solidFill>
                  <a:schemeClr val="accent4"/>
                </a:solidFill>
                <a:latin typeface="Calibri" panose="020F0502020204030204" pitchFamily="34" charset="0"/>
              </a:rPr>
              <a:t>R$ 50 milhões</a:t>
            </a:r>
            <a:r>
              <a:rPr lang="pt-BR" sz="2200" spc="-50" dirty="0">
                <a:latin typeface="Calibri" panose="020F0502020204030204" pitchFamily="34" charset="0"/>
              </a:rPr>
              <a:t> na construção de </a:t>
            </a:r>
            <a:r>
              <a:rPr lang="pt-BR" sz="2200" b="1" spc="-50" dirty="0">
                <a:solidFill>
                  <a:schemeClr val="accent4"/>
                </a:solidFill>
                <a:latin typeface="Calibri" panose="020F0502020204030204" pitchFamily="34" charset="0"/>
              </a:rPr>
              <a:t>80 </a:t>
            </a:r>
            <a:r>
              <a:rPr lang="pt-BR" sz="2200" spc="-50" dirty="0">
                <a:latin typeface="Calibri" panose="020F0502020204030204" pitchFamily="34" charset="0"/>
              </a:rPr>
              <a:t>Centros de Atenção Psicossocial e unidades de acolhimento.</a:t>
            </a:r>
          </a:p>
          <a:p>
            <a:pPr marL="365760" lvl="0" indent="-256032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SzPct val="65000"/>
              <a:buFont typeface="Wingdings 3"/>
              <a:buChar char=""/>
            </a:pPr>
            <a:r>
              <a:rPr lang="pt-BR" sz="2200" spc="-50" dirty="0">
                <a:latin typeface="Calibri" panose="020F0502020204030204" pitchFamily="34" charset="0"/>
              </a:rPr>
              <a:t>O objetivo é </a:t>
            </a:r>
            <a:r>
              <a:rPr lang="pt-BR" sz="2200" spc="-50" dirty="0" err="1">
                <a:latin typeface="Calibri" panose="020F0502020204030204" pitchFamily="34" charset="0"/>
              </a:rPr>
              <a:t>prestaR</a:t>
            </a:r>
            <a:r>
              <a:rPr lang="pt-BR" sz="2200" spc="-50" dirty="0">
                <a:latin typeface="Calibri" panose="020F0502020204030204" pitchFamily="34" charset="0"/>
              </a:rPr>
              <a:t> atendimento a pessoas com sofrimento ou transtorno mental e com necessidades decorrentes do uso de álcool, </a:t>
            </a:r>
            <a:r>
              <a:rPr lang="pt-BR" sz="2200" spc="-50" dirty="0" err="1">
                <a:latin typeface="Calibri" panose="020F0502020204030204" pitchFamily="34" charset="0"/>
              </a:rPr>
              <a:t>crack</a:t>
            </a:r>
            <a:r>
              <a:rPr lang="pt-BR" sz="2200" spc="-50" dirty="0">
                <a:latin typeface="Calibri" panose="020F0502020204030204" pitchFamily="34" charset="0"/>
              </a:rPr>
              <a:t> e outras drogas.</a:t>
            </a:r>
            <a:endParaRPr kumimoji="0" lang="pt-BR" sz="22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Mudanças na produção do cuidado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dirty="0"/>
              <a:t>Fortalecer o papel do Estado na regulação do trabalho em saúde e ordenar, para as necessidades do SUS, a formação, a educação permanente, a qualificação, a valorização dos trabalhadores e trabalhadoras, combatendo a precarização e favorecendo a democratização das relações de trabalho.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dirty="0"/>
              <a:t>Tudo isso considerando as metas de superação das demandas do mundo do trabalho na área da saúde estabelecidas pela Década de Gestão do Trabalho e Educação em Saúde, iniciada em 2013.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Diretrizes e Desafios</a:t>
            </a:r>
          </a:p>
        </p:txBody>
      </p:sp>
    </p:spTree>
    <p:extLst>
      <p:ext uri="{BB962C8B-B14F-4D97-AF65-F5344CB8AC3E}">
        <p14:creationId xmlns:p14="http://schemas.microsoft.com/office/powerpoint/2010/main" val="1035569740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54155" y="2883186"/>
            <a:ext cx="5708113" cy="2016224"/>
          </a:xfrm>
        </p:spPr>
        <p:txBody>
          <a:bodyPr lIns="0" tIns="0" rIns="0" bIns="0">
            <a:noAutofit/>
          </a:bodyPr>
          <a:lstStyle/>
          <a:p>
            <a:pPr marL="179388" indent="-179388"/>
            <a:r>
              <a:rPr lang="pt-BR" sz="2000" dirty="0"/>
              <a:t>Lançado em julho de 2013 para </a:t>
            </a:r>
            <a:r>
              <a:rPr lang="pt-BR" sz="2000" dirty="0">
                <a:solidFill>
                  <a:schemeClr val="accent4"/>
                </a:solidFill>
              </a:rPr>
              <a:t>atender demanda histórica de falta de médicos</a:t>
            </a:r>
            <a:r>
              <a:rPr lang="pt-BR" sz="2000" dirty="0"/>
              <a:t> na Atenção Básica.</a:t>
            </a:r>
          </a:p>
          <a:p>
            <a:pPr marL="179388" indent="-179388"/>
            <a:r>
              <a:rPr lang="pt-BR" sz="2000" dirty="0"/>
              <a:t>Prefeitos de todo o país relataram, no Encontro Nacional de Prefeitos, a </a:t>
            </a:r>
            <a:r>
              <a:rPr lang="pt-BR" sz="2000" dirty="0">
                <a:solidFill>
                  <a:schemeClr val="accent4"/>
                </a:solidFill>
              </a:rPr>
              <a:t>dificuldade de contratar profissionais</a:t>
            </a:r>
            <a:r>
              <a:rPr lang="pt-BR" sz="2000" dirty="0"/>
              <a:t>, principalmente, para o interior, periferias e regiões de vulnerabilidade social.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effectLst/>
              </a:rPr>
              <a:t>Programa Mais Médicos</a:t>
            </a:r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6012160" y="1635806"/>
            <a:ext cx="2880000" cy="2880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lvl="1" algn="ctr">
              <a:spcBef>
                <a:spcPts val="1000"/>
              </a:spcBef>
              <a:buClr>
                <a:srgbClr val="002060"/>
              </a:buClr>
              <a:buSzPct val="150000"/>
            </a:pPr>
            <a:r>
              <a:rPr lang="pt-BR" altLang="pt-BR" sz="1900" spc="-30" dirty="0">
                <a:solidFill>
                  <a:schemeClr val="bg1"/>
                </a:solidFill>
              </a:rPr>
              <a:t>Brasil:</a:t>
            </a:r>
            <a:br>
              <a:rPr lang="pt-BR" altLang="pt-BR" sz="1900" spc="-30" dirty="0">
                <a:solidFill>
                  <a:schemeClr val="bg1"/>
                </a:solidFill>
              </a:rPr>
            </a:br>
            <a:r>
              <a:rPr lang="pt-BR" altLang="pt-BR" sz="1900" b="1" spc="-30" dirty="0">
                <a:solidFill>
                  <a:schemeClr val="bg1"/>
                </a:solidFill>
              </a:rPr>
              <a:t>1,8 médicos </a:t>
            </a:r>
            <a:br>
              <a:rPr lang="pt-BR" altLang="pt-BR" sz="1900" b="1" spc="-30" dirty="0">
                <a:solidFill>
                  <a:schemeClr val="bg1"/>
                </a:solidFill>
              </a:rPr>
            </a:br>
            <a:r>
              <a:rPr lang="pt-BR" altLang="pt-BR" sz="1900" b="1" spc="-30" dirty="0">
                <a:solidFill>
                  <a:schemeClr val="bg1"/>
                </a:solidFill>
              </a:rPr>
              <a:t>por mil hab. </a:t>
            </a:r>
            <a:r>
              <a:rPr lang="pt-BR" altLang="pt-BR" sz="1900" spc="-30" dirty="0">
                <a:solidFill>
                  <a:schemeClr val="bg1"/>
                </a:solidFill>
              </a:rPr>
              <a:t>(2013).</a:t>
            </a:r>
          </a:p>
          <a:p>
            <a:pPr marL="0" lvl="1" algn="ctr">
              <a:spcBef>
                <a:spcPts val="1000"/>
              </a:spcBef>
              <a:buClr>
                <a:srgbClr val="002060"/>
              </a:buClr>
              <a:buSzPct val="150000"/>
            </a:pPr>
            <a:r>
              <a:rPr lang="pt-BR" altLang="pt-BR" sz="1900" spc="-30" dirty="0">
                <a:solidFill>
                  <a:schemeClr val="bg1"/>
                </a:solidFill>
              </a:rPr>
              <a:t>Menor que Argentina (3,2), Uruguai (3,7), Portugal (3,9),  Espanha (4) e Cuba (6,7)</a:t>
            </a:r>
            <a:endParaRPr lang="pt-BR" sz="1900" spc="-30" dirty="0"/>
          </a:p>
        </p:txBody>
      </p:sp>
      <p:pic>
        <p:nvPicPr>
          <p:cNvPr id="5" name="Imagem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6" t="32219" r="2975" b="26663"/>
          <a:stretch>
            <a:fillRect/>
          </a:stretch>
        </p:blipFill>
        <p:spPr bwMode="auto">
          <a:xfrm>
            <a:off x="1217640" y="1352169"/>
            <a:ext cx="3781142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665754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500034" y="1110996"/>
            <a:ext cx="8464454" cy="3837017"/>
          </a:xfrm>
        </p:spPr>
        <p:txBody>
          <a:bodyPr anchor="t">
            <a:normAutofit/>
          </a:bodyPr>
          <a:lstStyle/>
          <a:p>
            <a:r>
              <a:rPr lang="pt-BR" sz="2400" dirty="0"/>
              <a:t>2013: </a:t>
            </a:r>
            <a:r>
              <a:rPr lang="pt-BR" sz="2400" b="1" dirty="0">
                <a:solidFill>
                  <a:schemeClr val="accent4"/>
                </a:solidFill>
              </a:rPr>
              <a:t>3,3 mil</a:t>
            </a:r>
            <a:r>
              <a:rPr lang="pt-BR" sz="2400" dirty="0"/>
              <a:t> médicos atuando na Atenção</a:t>
            </a:r>
            <a:br>
              <a:rPr lang="pt-BR" sz="2400" dirty="0"/>
            </a:br>
            <a:r>
              <a:rPr lang="pt-BR" sz="2400" dirty="0"/>
              <a:t>Básica em cerca de 1,2 mil municípios.</a:t>
            </a:r>
          </a:p>
          <a:p>
            <a:r>
              <a:rPr lang="pt-BR" sz="2400" dirty="0"/>
              <a:t>2014: </a:t>
            </a:r>
            <a:r>
              <a:rPr lang="pt-BR" sz="2400" b="1" dirty="0">
                <a:solidFill>
                  <a:schemeClr val="accent4"/>
                </a:solidFill>
              </a:rPr>
              <a:t>4,3 mil </a:t>
            </a:r>
            <a:r>
              <a:rPr lang="pt-BR" sz="2400" dirty="0"/>
              <a:t>médicos atuando na Atenção</a:t>
            </a:r>
            <a:br>
              <a:rPr lang="pt-BR" sz="2400" dirty="0"/>
            </a:br>
            <a:r>
              <a:rPr lang="pt-BR" sz="2400" dirty="0"/>
              <a:t>Básica em 1,9 mil municípios e 5 DSEI.</a:t>
            </a:r>
          </a:p>
          <a:p>
            <a:pPr marL="2870200" indent="-255588"/>
            <a:r>
              <a:rPr lang="pt-BR" sz="2400" dirty="0"/>
              <a:t>O Programa de Valorização do Profissional da Atenção Básica (</a:t>
            </a:r>
            <a:r>
              <a:rPr lang="pt-BR" sz="2400" dirty="0" err="1"/>
              <a:t>Provab</a:t>
            </a:r>
            <a:r>
              <a:rPr lang="pt-BR" sz="2400" dirty="0"/>
              <a:t>) é o </a:t>
            </a:r>
            <a:r>
              <a:rPr lang="pt-BR" sz="2400" b="1" dirty="0">
                <a:solidFill>
                  <a:schemeClr val="accent4"/>
                </a:solidFill>
              </a:rPr>
              <a:t>maior programa </a:t>
            </a:r>
            <a:r>
              <a:rPr lang="pt-BR" sz="2400" dirty="0"/>
              <a:t>de interiorização de médicos: especialização e bônus em seleção de residência médica.</a:t>
            </a:r>
          </a:p>
          <a:p>
            <a:pPr marL="3141663" indent="-255588"/>
            <a:r>
              <a:rPr lang="pt-BR" sz="2400" b="1" dirty="0">
                <a:solidFill>
                  <a:schemeClr val="accent4"/>
                </a:solidFill>
              </a:rPr>
              <a:t>3,7 mil médicos</a:t>
            </a:r>
            <a:r>
              <a:rPr lang="pt-BR" sz="2400" dirty="0"/>
              <a:t>, nos últimos dois anos, nas periferias e cidades do interior.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Médicos/</a:t>
            </a:r>
            <a:r>
              <a:rPr lang="pt-BR" dirty="0" err="1"/>
              <a:t>Provab</a:t>
            </a:r>
            <a:endParaRPr lang="pt-BR" dirty="0"/>
          </a:p>
        </p:txBody>
      </p:sp>
      <p:pic>
        <p:nvPicPr>
          <p:cNvPr id="7" name="Imagem 6" descr="Provab_Horiz_S_Conceito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512" y="1056014"/>
            <a:ext cx="2571768" cy="151573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8"/>
          <a:stretch>
            <a:fillRect/>
          </a:stretch>
        </p:blipFill>
        <p:spPr bwMode="auto">
          <a:xfrm>
            <a:off x="0" y="2857502"/>
            <a:ext cx="3273836" cy="22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/>
          <p:cNvSpPr/>
          <p:nvPr/>
        </p:nvSpPr>
        <p:spPr>
          <a:xfrm>
            <a:off x="1590792" y="1203598"/>
            <a:ext cx="7157663" cy="1170200"/>
          </a:xfrm>
          <a:custGeom>
            <a:avLst/>
            <a:gdLst>
              <a:gd name="connsiteX0" fmla="*/ 0 w 7157663"/>
              <a:gd name="connsiteY0" fmla="*/ 146275 h 1170200"/>
              <a:gd name="connsiteX1" fmla="*/ 6572563 w 7157663"/>
              <a:gd name="connsiteY1" fmla="*/ 146275 h 1170200"/>
              <a:gd name="connsiteX2" fmla="*/ 6572563 w 7157663"/>
              <a:gd name="connsiteY2" fmla="*/ 0 h 1170200"/>
              <a:gd name="connsiteX3" fmla="*/ 7157663 w 7157663"/>
              <a:gd name="connsiteY3" fmla="*/ 585100 h 1170200"/>
              <a:gd name="connsiteX4" fmla="*/ 6572563 w 7157663"/>
              <a:gd name="connsiteY4" fmla="*/ 1170200 h 1170200"/>
              <a:gd name="connsiteX5" fmla="*/ 6572563 w 7157663"/>
              <a:gd name="connsiteY5" fmla="*/ 1023925 h 1170200"/>
              <a:gd name="connsiteX6" fmla="*/ 0 w 7157663"/>
              <a:gd name="connsiteY6" fmla="*/ 1023925 h 1170200"/>
              <a:gd name="connsiteX7" fmla="*/ 0 w 7157663"/>
              <a:gd name="connsiteY7" fmla="*/ 146275 h 11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57663" h="1170200">
                <a:moveTo>
                  <a:pt x="0" y="146275"/>
                </a:moveTo>
                <a:lnTo>
                  <a:pt x="6572563" y="146275"/>
                </a:lnTo>
                <a:lnTo>
                  <a:pt x="6572563" y="0"/>
                </a:lnTo>
                <a:lnTo>
                  <a:pt x="7157663" y="585100"/>
                </a:lnTo>
                <a:lnTo>
                  <a:pt x="6572563" y="1170200"/>
                </a:lnTo>
                <a:lnTo>
                  <a:pt x="6572563" y="1023925"/>
                </a:lnTo>
                <a:lnTo>
                  <a:pt x="0" y="1023925"/>
                </a:lnTo>
                <a:lnTo>
                  <a:pt x="0" y="146275"/>
                </a:lnTo>
                <a:close/>
              </a:path>
            </a:pathLst>
          </a:custGeom>
          <a:solidFill>
            <a:srgbClr val="474B78">
              <a:alpha val="34902"/>
            </a:srgbClr>
          </a:solidFill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65960" rIns="458510" bIns="165960" numCol="1" spcCol="1270" anchor="ctr" anchorCtr="0">
            <a:noAutofit/>
          </a:bodyPr>
          <a:lstStyle/>
          <a:p>
            <a:pPr marL="180000" lvl="1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3100" kern="1200" dirty="0"/>
              <a:t>Provimento Emergencial de Médicos</a:t>
            </a:r>
          </a:p>
        </p:txBody>
      </p:sp>
      <p:sp>
        <p:nvSpPr>
          <p:cNvPr id="7" name="Forma livre 6"/>
          <p:cNvSpPr/>
          <p:nvPr/>
        </p:nvSpPr>
        <p:spPr>
          <a:xfrm>
            <a:off x="395543" y="1203598"/>
            <a:ext cx="1195248" cy="1170200"/>
          </a:xfrm>
          <a:custGeom>
            <a:avLst/>
            <a:gdLst>
              <a:gd name="connsiteX0" fmla="*/ 0 w 1195248"/>
              <a:gd name="connsiteY0" fmla="*/ 195037 h 1170200"/>
              <a:gd name="connsiteX1" fmla="*/ 195037 w 1195248"/>
              <a:gd name="connsiteY1" fmla="*/ 0 h 1170200"/>
              <a:gd name="connsiteX2" fmla="*/ 1000211 w 1195248"/>
              <a:gd name="connsiteY2" fmla="*/ 0 h 1170200"/>
              <a:gd name="connsiteX3" fmla="*/ 1195248 w 1195248"/>
              <a:gd name="connsiteY3" fmla="*/ 195037 h 1170200"/>
              <a:gd name="connsiteX4" fmla="*/ 1195248 w 1195248"/>
              <a:gd name="connsiteY4" fmla="*/ 975163 h 1170200"/>
              <a:gd name="connsiteX5" fmla="*/ 1000211 w 1195248"/>
              <a:gd name="connsiteY5" fmla="*/ 1170200 h 1170200"/>
              <a:gd name="connsiteX6" fmla="*/ 195037 w 1195248"/>
              <a:gd name="connsiteY6" fmla="*/ 1170200 h 1170200"/>
              <a:gd name="connsiteX7" fmla="*/ 0 w 1195248"/>
              <a:gd name="connsiteY7" fmla="*/ 975163 h 1170200"/>
              <a:gd name="connsiteX8" fmla="*/ 0 w 1195248"/>
              <a:gd name="connsiteY8" fmla="*/ 195037 h 11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5248" h="1170200">
                <a:moveTo>
                  <a:pt x="0" y="195037"/>
                </a:moveTo>
                <a:cubicBezTo>
                  <a:pt x="0" y="87321"/>
                  <a:pt x="87321" y="0"/>
                  <a:pt x="195037" y="0"/>
                </a:cubicBezTo>
                <a:lnTo>
                  <a:pt x="1000211" y="0"/>
                </a:lnTo>
                <a:cubicBezTo>
                  <a:pt x="1107927" y="0"/>
                  <a:pt x="1195248" y="87321"/>
                  <a:pt x="1195248" y="195037"/>
                </a:cubicBezTo>
                <a:lnTo>
                  <a:pt x="1195248" y="975163"/>
                </a:lnTo>
                <a:cubicBezTo>
                  <a:pt x="1195248" y="1082879"/>
                  <a:pt x="1107927" y="1170200"/>
                  <a:pt x="1000211" y="1170200"/>
                </a:cubicBezTo>
                <a:lnTo>
                  <a:pt x="195037" y="1170200"/>
                </a:lnTo>
                <a:cubicBezTo>
                  <a:pt x="87321" y="1170200"/>
                  <a:pt x="0" y="1082879"/>
                  <a:pt x="0" y="975163"/>
                </a:cubicBezTo>
                <a:lnTo>
                  <a:pt x="0" y="19503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24" tIns="133324" rIns="209524" bIns="13332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000" kern="1200" dirty="0"/>
              <a:t>1</a:t>
            </a:r>
          </a:p>
        </p:txBody>
      </p:sp>
      <p:sp>
        <p:nvSpPr>
          <p:cNvPr id="8" name="Forma livre 7"/>
          <p:cNvSpPr/>
          <p:nvPr/>
        </p:nvSpPr>
        <p:spPr>
          <a:xfrm>
            <a:off x="1590792" y="2490818"/>
            <a:ext cx="7157663" cy="1170200"/>
          </a:xfrm>
          <a:custGeom>
            <a:avLst/>
            <a:gdLst>
              <a:gd name="connsiteX0" fmla="*/ 0 w 7157663"/>
              <a:gd name="connsiteY0" fmla="*/ 146275 h 1170200"/>
              <a:gd name="connsiteX1" fmla="*/ 6572563 w 7157663"/>
              <a:gd name="connsiteY1" fmla="*/ 146275 h 1170200"/>
              <a:gd name="connsiteX2" fmla="*/ 6572563 w 7157663"/>
              <a:gd name="connsiteY2" fmla="*/ 0 h 1170200"/>
              <a:gd name="connsiteX3" fmla="*/ 7157663 w 7157663"/>
              <a:gd name="connsiteY3" fmla="*/ 585100 h 1170200"/>
              <a:gd name="connsiteX4" fmla="*/ 6572563 w 7157663"/>
              <a:gd name="connsiteY4" fmla="*/ 1170200 h 1170200"/>
              <a:gd name="connsiteX5" fmla="*/ 6572563 w 7157663"/>
              <a:gd name="connsiteY5" fmla="*/ 1023925 h 1170200"/>
              <a:gd name="connsiteX6" fmla="*/ 0 w 7157663"/>
              <a:gd name="connsiteY6" fmla="*/ 1023925 h 1170200"/>
              <a:gd name="connsiteX7" fmla="*/ 0 w 7157663"/>
              <a:gd name="connsiteY7" fmla="*/ 146275 h 11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57663" h="1170200">
                <a:moveTo>
                  <a:pt x="0" y="146275"/>
                </a:moveTo>
                <a:lnTo>
                  <a:pt x="6572563" y="146275"/>
                </a:lnTo>
                <a:lnTo>
                  <a:pt x="6572563" y="0"/>
                </a:lnTo>
                <a:lnTo>
                  <a:pt x="7157663" y="585100"/>
                </a:lnTo>
                <a:lnTo>
                  <a:pt x="6572563" y="1170200"/>
                </a:lnTo>
                <a:lnTo>
                  <a:pt x="6572563" y="1023925"/>
                </a:lnTo>
                <a:lnTo>
                  <a:pt x="0" y="1023925"/>
                </a:lnTo>
                <a:lnTo>
                  <a:pt x="0" y="146275"/>
                </a:lnTo>
                <a:close/>
              </a:path>
            </a:pathLst>
          </a:custGeom>
          <a:solidFill>
            <a:srgbClr val="864B91">
              <a:alpha val="34902"/>
            </a:srgbClr>
          </a:solidFill>
        </p:spPr>
        <p:style>
          <a:lnRef idx="1">
            <a:schemeClr val="accent5">
              <a:tint val="40000"/>
              <a:alpha val="90000"/>
              <a:hueOff val="3439670"/>
              <a:satOff val="1139"/>
              <a:lumOff val="-8"/>
              <a:alphaOff val="0"/>
            </a:schemeClr>
          </a:lnRef>
          <a:fillRef idx="1">
            <a:schemeClr val="accent5">
              <a:tint val="40000"/>
              <a:alpha val="90000"/>
              <a:hueOff val="3439670"/>
              <a:satOff val="1139"/>
              <a:lumOff val="-8"/>
              <a:alphaOff val="0"/>
            </a:schemeClr>
          </a:fillRef>
          <a:effectRef idx="0">
            <a:schemeClr val="accent5">
              <a:tint val="40000"/>
              <a:alpha val="90000"/>
              <a:hueOff val="3439670"/>
              <a:satOff val="1139"/>
              <a:lumOff val="-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65325" rIns="457875" bIns="165325" numCol="1" spcCol="1270" anchor="ctr" anchorCtr="0">
            <a:noAutofit/>
          </a:bodyPr>
          <a:lstStyle/>
          <a:p>
            <a:pPr marL="180000" lvl="1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3000" kern="1200" dirty="0"/>
              <a:t>Ampliação e Melhoria da Infraestrutura</a:t>
            </a:r>
          </a:p>
        </p:txBody>
      </p:sp>
      <p:sp>
        <p:nvSpPr>
          <p:cNvPr id="9" name="Forma livre 8"/>
          <p:cNvSpPr/>
          <p:nvPr/>
        </p:nvSpPr>
        <p:spPr>
          <a:xfrm>
            <a:off x="395543" y="2490818"/>
            <a:ext cx="1195248" cy="1170200"/>
          </a:xfrm>
          <a:custGeom>
            <a:avLst/>
            <a:gdLst>
              <a:gd name="connsiteX0" fmla="*/ 0 w 1195248"/>
              <a:gd name="connsiteY0" fmla="*/ 195037 h 1170200"/>
              <a:gd name="connsiteX1" fmla="*/ 195037 w 1195248"/>
              <a:gd name="connsiteY1" fmla="*/ 0 h 1170200"/>
              <a:gd name="connsiteX2" fmla="*/ 1000211 w 1195248"/>
              <a:gd name="connsiteY2" fmla="*/ 0 h 1170200"/>
              <a:gd name="connsiteX3" fmla="*/ 1195248 w 1195248"/>
              <a:gd name="connsiteY3" fmla="*/ 195037 h 1170200"/>
              <a:gd name="connsiteX4" fmla="*/ 1195248 w 1195248"/>
              <a:gd name="connsiteY4" fmla="*/ 975163 h 1170200"/>
              <a:gd name="connsiteX5" fmla="*/ 1000211 w 1195248"/>
              <a:gd name="connsiteY5" fmla="*/ 1170200 h 1170200"/>
              <a:gd name="connsiteX6" fmla="*/ 195037 w 1195248"/>
              <a:gd name="connsiteY6" fmla="*/ 1170200 h 1170200"/>
              <a:gd name="connsiteX7" fmla="*/ 0 w 1195248"/>
              <a:gd name="connsiteY7" fmla="*/ 975163 h 1170200"/>
              <a:gd name="connsiteX8" fmla="*/ 0 w 1195248"/>
              <a:gd name="connsiteY8" fmla="*/ 195037 h 11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5248" h="1170200">
                <a:moveTo>
                  <a:pt x="0" y="195037"/>
                </a:moveTo>
                <a:cubicBezTo>
                  <a:pt x="0" y="87321"/>
                  <a:pt x="87321" y="0"/>
                  <a:pt x="195037" y="0"/>
                </a:cubicBezTo>
                <a:lnTo>
                  <a:pt x="1000211" y="0"/>
                </a:lnTo>
                <a:cubicBezTo>
                  <a:pt x="1107927" y="0"/>
                  <a:pt x="1195248" y="87321"/>
                  <a:pt x="1195248" y="195037"/>
                </a:cubicBezTo>
                <a:lnTo>
                  <a:pt x="1195248" y="975163"/>
                </a:lnTo>
                <a:cubicBezTo>
                  <a:pt x="1195248" y="1082879"/>
                  <a:pt x="1107927" y="1170200"/>
                  <a:pt x="1000211" y="1170200"/>
                </a:cubicBezTo>
                <a:lnTo>
                  <a:pt x="195037" y="1170200"/>
                </a:lnTo>
                <a:cubicBezTo>
                  <a:pt x="87321" y="1170200"/>
                  <a:pt x="0" y="1082879"/>
                  <a:pt x="0" y="975163"/>
                </a:cubicBezTo>
                <a:lnTo>
                  <a:pt x="0" y="19503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3359278"/>
              <a:satOff val="4740"/>
              <a:lumOff val="-588"/>
              <a:alphaOff val="0"/>
            </a:schemeClr>
          </a:fillRef>
          <a:effectRef idx="2">
            <a:schemeClr val="accent5">
              <a:hueOff val="3359278"/>
              <a:satOff val="4740"/>
              <a:lumOff val="-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24" tIns="133324" rIns="209524" bIns="13332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000" kern="1200" dirty="0"/>
              <a:t>2</a:t>
            </a:r>
          </a:p>
        </p:txBody>
      </p:sp>
      <p:sp>
        <p:nvSpPr>
          <p:cNvPr id="10" name="Forma livre 9"/>
          <p:cNvSpPr/>
          <p:nvPr/>
        </p:nvSpPr>
        <p:spPr>
          <a:xfrm>
            <a:off x="1590792" y="3778038"/>
            <a:ext cx="7157663" cy="1170200"/>
          </a:xfrm>
          <a:custGeom>
            <a:avLst/>
            <a:gdLst>
              <a:gd name="connsiteX0" fmla="*/ 0 w 7157663"/>
              <a:gd name="connsiteY0" fmla="*/ 146275 h 1170200"/>
              <a:gd name="connsiteX1" fmla="*/ 6572563 w 7157663"/>
              <a:gd name="connsiteY1" fmla="*/ 146275 h 1170200"/>
              <a:gd name="connsiteX2" fmla="*/ 6572563 w 7157663"/>
              <a:gd name="connsiteY2" fmla="*/ 0 h 1170200"/>
              <a:gd name="connsiteX3" fmla="*/ 7157663 w 7157663"/>
              <a:gd name="connsiteY3" fmla="*/ 585100 h 1170200"/>
              <a:gd name="connsiteX4" fmla="*/ 6572563 w 7157663"/>
              <a:gd name="connsiteY4" fmla="*/ 1170200 h 1170200"/>
              <a:gd name="connsiteX5" fmla="*/ 6572563 w 7157663"/>
              <a:gd name="connsiteY5" fmla="*/ 1023925 h 1170200"/>
              <a:gd name="connsiteX6" fmla="*/ 0 w 7157663"/>
              <a:gd name="connsiteY6" fmla="*/ 1023925 h 1170200"/>
              <a:gd name="connsiteX7" fmla="*/ 0 w 7157663"/>
              <a:gd name="connsiteY7" fmla="*/ 146275 h 11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57663" h="1170200">
                <a:moveTo>
                  <a:pt x="0" y="146275"/>
                </a:moveTo>
                <a:lnTo>
                  <a:pt x="6572563" y="146275"/>
                </a:lnTo>
                <a:lnTo>
                  <a:pt x="6572563" y="0"/>
                </a:lnTo>
                <a:lnTo>
                  <a:pt x="7157663" y="585100"/>
                </a:lnTo>
                <a:lnTo>
                  <a:pt x="6572563" y="1170200"/>
                </a:lnTo>
                <a:lnTo>
                  <a:pt x="6572563" y="1023925"/>
                </a:lnTo>
                <a:lnTo>
                  <a:pt x="0" y="1023925"/>
                </a:lnTo>
                <a:lnTo>
                  <a:pt x="0" y="146275"/>
                </a:lnTo>
                <a:close/>
              </a:path>
            </a:pathLst>
          </a:custGeom>
          <a:solidFill>
            <a:srgbClr val="954655">
              <a:alpha val="34902"/>
            </a:srgbClr>
          </a:solidFill>
        </p:spPr>
        <p:style>
          <a:lnRef idx="1">
            <a:schemeClr val="accent5">
              <a:tint val="40000"/>
              <a:alpha val="90000"/>
              <a:hueOff val="6879340"/>
              <a:satOff val="2278"/>
              <a:lumOff val="-16"/>
              <a:alphaOff val="0"/>
            </a:schemeClr>
          </a:lnRef>
          <a:fillRef idx="1">
            <a:schemeClr val="accent5">
              <a:tint val="40000"/>
              <a:alpha val="90000"/>
              <a:hueOff val="6879340"/>
              <a:satOff val="2278"/>
              <a:lumOff val="-16"/>
              <a:alphaOff val="0"/>
            </a:schemeClr>
          </a:fillRef>
          <a:effectRef idx="0">
            <a:schemeClr val="accent5">
              <a:tint val="40000"/>
              <a:alpha val="90000"/>
              <a:hueOff val="6879340"/>
              <a:satOff val="2278"/>
              <a:lumOff val="-1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65325" rIns="457875" bIns="165325" numCol="1" spcCol="1270" anchor="ctr" anchorCtr="0">
            <a:noAutofit/>
          </a:bodyPr>
          <a:lstStyle/>
          <a:p>
            <a:pPr marL="180000" lvl="1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3000" kern="1200" dirty="0"/>
              <a:t>Formação para o SUS</a:t>
            </a:r>
          </a:p>
        </p:txBody>
      </p:sp>
      <p:sp>
        <p:nvSpPr>
          <p:cNvPr id="11" name="Forma livre 10"/>
          <p:cNvSpPr/>
          <p:nvPr/>
        </p:nvSpPr>
        <p:spPr>
          <a:xfrm>
            <a:off x="395543" y="3778038"/>
            <a:ext cx="1195248" cy="1170200"/>
          </a:xfrm>
          <a:custGeom>
            <a:avLst/>
            <a:gdLst>
              <a:gd name="connsiteX0" fmla="*/ 0 w 1195248"/>
              <a:gd name="connsiteY0" fmla="*/ 195037 h 1170200"/>
              <a:gd name="connsiteX1" fmla="*/ 195037 w 1195248"/>
              <a:gd name="connsiteY1" fmla="*/ 0 h 1170200"/>
              <a:gd name="connsiteX2" fmla="*/ 1000211 w 1195248"/>
              <a:gd name="connsiteY2" fmla="*/ 0 h 1170200"/>
              <a:gd name="connsiteX3" fmla="*/ 1195248 w 1195248"/>
              <a:gd name="connsiteY3" fmla="*/ 195037 h 1170200"/>
              <a:gd name="connsiteX4" fmla="*/ 1195248 w 1195248"/>
              <a:gd name="connsiteY4" fmla="*/ 975163 h 1170200"/>
              <a:gd name="connsiteX5" fmla="*/ 1000211 w 1195248"/>
              <a:gd name="connsiteY5" fmla="*/ 1170200 h 1170200"/>
              <a:gd name="connsiteX6" fmla="*/ 195037 w 1195248"/>
              <a:gd name="connsiteY6" fmla="*/ 1170200 h 1170200"/>
              <a:gd name="connsiteX7" fmla="*/ 0 w 1195248"/>
              <a:gd name="connsiteY7" fmla="*/ 975163 h 1170200"/>
              <a:gd name="connsiteX8" fmla="*/ 0 w 1195248"/>
              <a:gd name="connsiteY8" fmla="*/ 195037 h 11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5248" h="1170200">
                <a:moveTo>
                  <a:pt x="0" y="195037"/>
                </a:moveTo>
                <a:cubicBezTo>
                  <a:pt x="0" y="87321"/>
                  <a:pt x="87321" y="0"/>
                  <a:pt x="195037" y="0"/>
                </a:cubicBezTo>
                <a:lnTo>
                  <a:pt x="1000211" y="0"/>
                </a:lnTo>
                <a:cubicBezTo>
                  <a:pt x="1107927" y="0"/>
                  <a:pt x="1195248" y="87321"/>
                  <a:pt x="1195248" y="195037"/>
                </a:cubicBezTo>
                <a:lnTo>
                  <a:pt x="1195248" y="975163"/>
                </a:lnTo>
                <a:cubicBezTo>
                  <a:pt x="1195248" y="1082879"/>
                  <a:pt x="1107927" y="1170200"/>
                  <a:pt x="1000211" y="1170200"/>
                </a:cubicBezTo>
                <a:lnTo>
                  <a:pt x="195037" y="1170200"/>
                </a:lnTo>
                <a:cubicBezTo>
                  <a:pt x="87321" y="1170200"/>
                  <a:pt x="0" y="1082879"/>
                  <a:pt x="0" y="975163"/>
                </a:cubicBezTo>
                <a:lnTo>
                  <a:pt x="0" y="19503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6718555"/>
              <a:satOff val="9479"/>
              <a:lumOff val="-1176"/>
              <a:alphaOff val="0"/>
            </a:schemeClr>
          </a:fillRef>
          <a:effectRef idx="2">
            <a:schemeClr val="accent5">
              <a:hueOff val="6718555"/>
              <a:satOff val="9479"/>
              <a:lumOff val="-11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24" tIns="133324" rIns="209524" bIns="13332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000" kern="1200" dirty="0"/>
              <a:t>3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Eixos do Programa Mais Médicos</a:t>
            </a:r>
          </a:p>
        </p:txBody>
      </p:sp>
    </p:spTree>
    <p:extLst>
      <p:ext uri="{BB962C8B-B14F-4D97-AF65-F5344CB8AC3E}">
        <p14:creationId xmlns:p14="http://schemas.microsoft.com/office/powerpoint/2010/main" val="2055090786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7504" y="123478"/>
            <a:ext cx="8928992" cy="857250"/>
          </a:xfrm>
        </p:spPr>
        <p:txBody>
          <a:bodyPr/>
          <a:lstStyle/>
          <a:p>
            <a:r>
              <a:rPr lang="pt-BR" dirty="0"/>
              <a:t>Cenário atual do Programa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0" y="1923658"/>
            <a:ext cx="2988891" cy="3152021"/>
            <a:chOff x="141288" y="2331692"/>
            <a:chExt cx="2340000" cy="2467716"/>
          </a:xfrm>
        </p:grpSpPr>
        <p:sp>
          <p:nvSpPr>
            <p:cNvPr id="6" name="CaixaDeTexto 10"/>
            <p:cNvSpPr txBox="1">
              <a:spLocks noChangeArrowheads="1"/>
            </p:cNvSpPr>
            <p:nvPr/>
          </p:nvSpPr>
          <p:spPr bwMode="auto">
            <a:xfrm>
              <a:off x="411288" y="4308764"/>
              <a:ext cx="1800000" cy="49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2000" b="1" spc="-50" dirty="0"/>
                <a:t>5.274 médicos brasileiros</a:t>
              </a: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141288" y="2331692"/>
              <a:ext cx="2340000" cy="205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o 13"/>
          <p:cNvGrpSpPr/>
          <p:nvPr/>
        </p:nvGrpSpPr>
        <p:grpSpPr>
          <a:xfrm>
            <a:off x="5153947" y="965010"/>
            <a:ext cx="3954557" cy="4127020"/>
            <a:chOff x="4577883" y="1604889"/>
            <a:chExt cx="3096019" cy="3231041"/>
          </a:xfrm>
        </p:grpSpPr>
        <p:sp>
          <p:nvSpPr>
            <p:cNvPr id="5" name="Retângulo 8"/>
            <p:cNvSpPr>
              <a:spLocks noChangeArrowheads="1"/>
            </p:cNvSpPr>
            <p:nvPr/>
          </p:nvSpPr>
          <p:spPr bwMode="auto">
            <a:xfrm>
              <a:off x="5225892" y="4272242"/>
              <a:ext cx="1800000" cy="56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2200" b="1" spc="-50" dirty="0"/>
                <a:t>11.429 médicos cubanos</a:t>
              </a:r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883" y="1604889"/>
              <a:ext cx="3096019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upo 12"/>
          <p:cNvGrpSpPr/>
          <p:nvPr/>
        </p:nvGrpSpPr>
        <p:grpSpPr>
          <a:xfrm>
            <a:off x="2683890" y="1925363"/>
            <a:ext cx="2988891" cy="3150316"/>
            <a:chOff x="2419697" y="2333028"/>
            <a:chExt cx="2340000" cy="2466380"/>
          </a:xfrm>
        </p:grpSpPr>
        <p:sp>
          <p:nvSpPr>
            <p:cNvPr id="4" name="CaixaDeTexto 3"/>
            <p:cNvSpPr txBox="1">
              <a:spLocks noChangeArrowheads="1"/>
            </p:cNvSpPr>
            <p:nvPr/>
          </p:nvSpPr>
          <p:spPr bwMode="auto">
            <a:xfrm>
              <a:off x="2689697" y="4308764"/>
              <a:ext cx="1800000" cy="49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0C0"/>
                </a:buClr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2000" b="1" spc="-50" dirty="0"/>
                <a:t>1.537 médicos</a:t>
              </a:r>
              <a:br>
                <a:rPr lang="pt-BR" altLang="pt-BR" sz="2000" b="1" spc="-50" dirty="0"/>
              </a:br>
              <a:r>
                <a:rPr lang="pt-BR" altLang="pt-BR" sz="2000" b="1" spc="-50" dirty="0"/>
                <a:t>estrangeiros</a:t>
              </a: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2419697" y="2333028"/>
              <a:ext cx="2340000" cy="205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5"/>
          <a:stretch/>
        </p:blipFill>
        <p:spPr>
          <a:xfrm>
            <a:off x="323528" y="987654"/>
            <a:ext cx="1438335" cy="72000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8547462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Mais de 78% dos médicos estão em municípios de alta vulnerabilidade social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62" y="1152128"/>
            <a:ext cx="4465882" cy="401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5"/>
          <a:stretch/>
        </p:blipFill>
        <p:spPr>
          <a:xfrm>
            <a:off x="323528" y="3723878"/>
            <a:ext cx="2232248" cy="111741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10" name="Grupo 9"/>
          <p:cNvGrpSpPr/>
          <p:nvPr/>
        </p:nvGrpSpPr>
        <p:grpSpPr>
          <a:xfrm>
            <a:off x="6012160" y="1270631"/>
            <a:ext cx="2700000" cy="3821399"/>
            <a:chOff x="179389" y="1123543"/>
            <a:chExt cx="2700000" cy="3821399"/>
          </a:xfrm>
        </p:grpSpPr>
        <p:sp>
          <p:nvSpPr>
            <p:cNvPr id="11" name="Forma livre 10"/>
            <p:cNvSpPr/>
            <p:nvPr/>
          </p:nvSpPr>
          <p:spPr>
            <a:xfrm>
              <a:off x="179389" y="1344942"/>
              <a:ext cx="2700000" cy="3600000"/>
            </a:xfrm>
            <a:custGeom>
              <a:avLst/>
              <a:gdLst>
                <a:gd name="connsiteX0" fmla="*/ 0 w 8785225"/>
                <a:gd name="connsiteY0" fmla="*/ 0 h 3591000"/>
                <a:gd name="connsiteX1" fmla="*/ 8785225 w 8785225"/>
                <a:gd name="connsiteY1" fmla="*/ 0 h 3591000"/>
                <a:gd name="connsiteX2" fmla="*/ 8785225 w 8785225"/>
                <a:gd name="connsiteY2" fmla="*/ 3591000 h 3591000"/>
                <a:gd name="connsiteX3" fmla="*/ 0 w 8785225"/>
                <a:gd name="connsiteY3" fmla="*/ 3591000 h 3591000"/>
                <a:gd name="connsiteX4" fmla="*/ 0 w 8785225"/>
                <a:gd name="connsiteY4" fmla="*/ 0 h 35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5225" h="3591000">
                  <a:moveTo>
                    <a:pt x="0" y="0"/>
                  </a:moveTo>
                  <a:lnTo>
                    <a:pt x="8785225" y="0"/>
                  </a:lnTo>
                  <a:lnTo>
                    <a:pt x="8785225" y="3591000"/>
                  </a:lnTo>
                  <a:lnTo>
                    <a:pt x="0" y="359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6000" tIns="252000" rIns="36000" bIns="36000" numCol="1" spcCol="1270" anchor="t" anchorCtr="0">
              <a:noAutofit/>
            </a:bodyPr>
            <a:lstStyle/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- 20% ou mais da população em</a:t>
              </a:r>
              <a:br>
                <a:rPr lang="pt-BR" sz="1450" kern="1200" spc="-30" dirty="0"/>
              </a:br>
              <a:r>
                <a:rPr lang="pt-BR" sz="1450" kern="1200" spc="-30" dirty="0"/>
                <a:t>situação de extrema pobreza.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spc="-30" dirty="0"/>
                <a:t>- </a:t>
              </a:r>
              <a:r>
                <a:rPr lang="pt-BR" sz="1450" kern="1200" spc="-30" dirty="0"/>
                <a:t>Capital.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G100.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IDHM baixo / muito baixo.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Médio Alto Uruguai.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População quilombola.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Região Metropolitana.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Semiárido.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Vale do Jequitinhonha.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Mucuri.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Vale do Ribeira.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Saúde Indígena.</a:t>
              </a:r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pt-BR" sz="1450" kern="1200" spc="-30" dirty="0"/>
                <a:t>- Assentamento Rural.</a:t>
              </a: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323528" y="1123543"/>
              <a:ext cx="1980000" cy="360000"/>
            </a:xfrm>
            <a:custGeom>
              <a:avLst/>
              <a:gdLst>
                <a:gd name="connsiteX0" fmla="*/ 0 w 6149657"/>
                <a:gd name="connsiteY0" fmla="*/ 73801 h 442800"/>
                <a:gd name="connsiteX1" fmla="*/ 73801 w 6149657"/>
                <a:gd name="connsiteY1" fmla="*/ 0 h 442800"/>
                <a:gd name="connsiteX2" fmla="*/ 6075856 w 6149657"/>
                <a:gd name="connsiteY2" fmla="*/ 0 h 442800"/>
                <a:gd name="connsiteX3" fmla="*/ 6149657 w 6149657"/>
                <a:gd name="connsiteY3" fmla="*/ 73801 h 442800"/>
                <a:gd name="connsiteX4" fmla="*/ 6149657 w 6149657"/>
                <a:gd name="connsiteY4" fmla="*/ 368999 h 442800"/>
                <a:gd name="connsiteX5" fmla="*/ 6075856 w 6149657"/>
                <a:gd name="connsiteY5" fmla="*/ 442800 h 442800"/>
                <a:gd name="connsiteX6" fmla="*/ 73801 w 6149657"/>
                <a:gd name="connsiteY6" fmla="*/ 442800 h 442800"/>
                <a:gd name="connsiteX7" fmla="*/ 0 w 6149657"/>
                <a:gd name="connsiteY7" fmla="*/ 368999 h 442800"/>
                <a:gd name="connsiteX8" fmla="*/ 0 w 6149657"/>
                <a:gd name="connsiteY8" fmla="*/ 73801 h 44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9657" h="442800">
                  <a:moveTo>
                    <a:pt x="0" y="73801"/>
                  </a:moveTo>
                  <a:cubicBezTo>
                    <a:pt x="0" y="33042"/>
                    <a:pt x="33042" y="0"/>
                    <a:pt x="73801" y="0"/>
                  </a:cubicBezTo>
                  <a:lnTo>
                    <a:pt x="6075856" y="0"/>
                  </a:lnTo>
                  <a:cubicBezTo>
                    <a:pt x="6116615" y="0"/>
                    <a:pt x="6149657" y="33042"/>
                    <a:pt x="6149657" y="73801"/>
                  </a:cubicBezTo>
                  <a:lnTo>
                    <a:pt x="6149657" y="368999"/>
                  </a:lnTo>
                  <a:cubicBezTo>
                    <a:pt x="6149657" y="409758"/>
                    <a:pt x="6116615" y="442800"/>
                    <a:pt x="6075856" y="442800"/>
                  </a:cubicBezTo>
                  <a:lnTo>
                    <a:pt x="73801" y="442800"/>
                  </a:lnTo>
                  <a:cubicBezTo>
                    <a:pt x="33042" y="442800"/>
                    <a:pt x="0" y="409758"/>
                    <a:pt x="0" y="368999"/>
                  </a:cubicBezTo>
                  <a:lnTo>
                    <a:pt x="0" y="7380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spc="-60" dirty="0"/>
                <a:t>PERFIS PRIORITÁRIOS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63548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/>
              <a:t>REFORMA SANITÁRIA:</a:t>
            </a:r>
          </a:p>
          <a:p>
            <a:pPr lvl="1" eaLnBrk="1" hangingPunct="1">
              <a:defRPr/>
            </a:pPr>
            <a:r>
              <a:rPr lang="pt-BR" altLang="pt-BR"/>
              <a:t>Redemocratização</a:t>
            </a:r>
          </a:p>
          <a:p>
            <a:pPr lvl="1" eaLnBrk="1" hangingPunct="1">
              <a:defRPr/>
            </a:pPr>
            <a:r>
              <a:rPr lang="pt-BR" altLang="pt-BR"/>
              <a:t>Crítica ao Estado Autoritário e ao Planejamento Centralizado</a:t>
            </a:r>
          </a:p>
          <a:p>
            <a:pPr lvl="1" eaLnBrk="1" hangingPunct="1">
              <a:defRPr/>
            </a:pPr>
            <a:r>
              <a:rPr lang="pt-BR" altLang="pt-BR"/>
              <a:t>Conceito ampliado de Saúde</a:t>
            </a:r>
          </a:p>
          <a:p>
            <a:pPr lvl="1" eaLnBrk="1" hangingPunct="1">
              <a:defRPr/>
            </a:pPr>
            <a:r>
              <a:rPr lang="pt-BR" altLang="pt-BR"/>
              <a:t>SUS como parte da Reforma Sanitária</a:t>
            </a:r>
          </a:p>
          <a:p>
            <a:pPr lvl="1" eaLnBrk="1" hangingPunct="1">
              <a:defRPr/>
            </a:pPr>
            <a:r>
              <a:rPr lang="pt-BR" altLang="pt-BR"/>
              <a:t>Cidadania Regulada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28800" y="457200"/>
            <a:ext cx="548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1800">
              <a:latin typeface="Tahoma" panose="020B0604030504040204" pitchFamily="34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71700" y="400051"/>
            <a:ext cx="36004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700" b="1">
                <a:solidFill>
                  <a:schemeClr val="folHlink"/>
                </a:solidFill>
                <a:latin typeface="Tahoma" panose="020B0604030504040204" pitchFamily="34" charset="0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2333545327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07504" y="1110997"/>
            <a:ext cx="5544616" cy="1532761"/>
          </a:xfrm>
        </p:spPr>
        <p:txBody>
          <a:bodyPr anchor="t">
            <a:normAutofit/>
          </a:bodyPr>
          <a:lstStyle/>
          <a:p>
            <a:pPr marL="109728" indent="0">
              <a:spcBef>
                <a:spcPts val="600"/>
              </a:spcBef>
              <a:buNone/>
            </a:pPr>
            <a:r>
              <a:rPr lang="pt-BR" sz="2000" dirty="0"/>
              <a:t>Das 18.240 vagas, </a:t>
            </a:r>
            <a:r>
              <a:rPr lang="pt-BR" sz="2000" b="1" dirty="0">
                <a:solidFill>
                  <a:schemeClr val="accent4"/>
                </a:solidFill>
              </a:rPr>
              <a:t>4.139</a:t>
            </a:r>
            <a:r>
              <a:rPr lang="pt-BR" sz="2000" dirty="0"/>
              <a:t> foram ofertadas este ano.</a:t>
            </a:r>
          </a:p>
          <a:p>
            <a:pPr marL="109728" indent="0">
              <a:spcBef>
                <a:spcPts val="600"/>
              </a:spcBef>
              <a:buNone/>
            </a:pPr>
            <a:r>
              <a:rPr lang="pt-BR" sz="2000" dirty="0"/>
              <a:t>Maior adesão de brasileiros: </a:t>
            </a:r>
            <a:r>
              <a:rPr lang="pt-BR" sz="2000" b="1" dirty="0">
                <a:solidFill>
                  <a:schemeClr val="accent4"/>
                </a:solidFill>
              </a:rPr>
              <a:t>92% das vagas</a:t>
            </a:r>
            <a:r>
              <a:rPr lang="pt-BR" sz="2000" dirty="0"/>
              <a:t> foram preenchidas por médicos com CRM do Brasil.</a:t>
            </a:r>
          </a:p>
          <a:p>
            <a:pPr marL="109728" indent="0">
              <a:spcBef>
                <a:spcPts val="600"/>
              </a:spcBef>
              <a:buNone/>
            </a:pPr>
            <a:r>
              <a:rPr lang="pt-BR" sz="2000" b="1" dirty="0">
                <a:solidFill>
                  <a:schemeClr val="accent4"/>
                </a:solidFill>
              </a:rPr>
              <a:t>63 milhões de brasileiros beneficiados</a:t>
            </a:r>
            <a:r>
              <a:rPr lang="pt-BR" sz="2000" dirty="0"/>
              <a:t>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78479"/>
            <a:ext cx="8784976" cy="857250"/>
          </a:xfrm>
        </p:spPr>
        <p:txBody>
          <a:bodyPr/>
          <a:lstStyle/>
          <a:p>
            <a:r>
              <a:rPr lang="pt-BR" dirty="0"/>
              <a:t>Expansão do Programa em 2015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691680" y="1131590"/>
            <a:ext cx="7231996" cy="3960889"/>
            <a:chOff x="1871800" y="1171345"/>
            <a:chExt cx="7231996" cy="396088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7" r="20867" b="1521"/>
            <a:stretch/>
          </p:blipFill>
          <p:spPr bwMode="auto">
            <a:xfrm>
              <a:off x="1871992" y="2513742"/>
              <a:ext cx="2628000" cy="2618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5" t="1126" r="21485" b="2790"/>
            <a:stretch/>
          </p:blipFill>
          <p:spPr bwMode="auto">
            <a:xfrm>
              <a:off x="5107860" y="1171345"/>
              <a:ext cx="3995936" cy="3939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1871800" y="3867894"/>
              <a:ext cx="900000" cy="879472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cs typeface="Arial" charset="0"/>
                </a:rPr>
                <a:t>4.139 </a:t>
              </a:r>
              <a:br>
                <a:rPr lang="pt-BR" sz="2000" b="1" dirty="0">
                  <a:cs typeface="Arial" charset="0"/>
                </a:rPr>
              </a:br>
              <a:r>
                <a:rPr lang="pt-BR" sz="2000" b="1" dirty="0">
                  <a:cs typeface="Arial" charset="0"/>
                </a:rPr>
                <a:t>novas</a:t>
              </a:r>
            </a:p>
            <a:p>
              <a:pPr algn="ct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cs typeface="Arial" charset="0"/>
                </a:rPr>
                <a:t>vagas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788152" y="2990731"/>
              <a:ext cx="1152000" cy="877163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cs typeface="Arial" charset="0"/>
                </a:rPr>
                <a:t>18.240</a:t>
              </a:r>
              <a:br>
                <a:rPr lang="pt-BR" sz="2000" b="1" dirty="0">
                  <a:cs typeface="Arial" charset="0"/>
                </a:rPr>
              </a:br>
              <a:r>
                <a:rPr lang="pt-BR" sz="2000" b="1" dirty="0">
                  <a:cs typeface="Arial" charset="0"/>
                </a:rPr>
                <a:t>médicos</a:t>
              </a:r>
              <a:br>
                <a:rPr lang="pt-BR" sz="2000" b="1" dirty="0">
                  <a:cs typeface="Arial" charset="0"/>
                </a:rPr>
              </a:br>
              <a:r>
                <a:rPr lang="pt-BR" sz="2000" b="1" dirty="0">
                  <a:cs typeface="Arial" charset="0"/>
                </a:rPr>
                <a:t> em 2015</a:t>
              </a:r>
            </a:p>
          </p:txBody>
        </p:sp>
        <p:sp>
          <p:nvSpPr>
            <p:cNvPr id="9" name="Seta em curva para cima 8"/>
            <p:cNvSpPr/>
            <p:nvPr/>
          </p:nvSpPr>
          <p:spPr>
            <a:xfrm rot="19828635">
              <a:off x="3992225" y="3792977"/>
              <a:ext cx="2743956" cy="868362"/>
            </a:xfrm>
            <a:prstGeom prst="curvedUpArrow">
              <a:avLst>
                <a:gd name="adj1" fmla="val 25000"/>
                <a:gd name="adj2" fmla="val 58884"/>
                <a:gd name="adj3" fmla="val 25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600"/>
                </a:spcAft>
                <a:defRPr/>
              </a:pPr>
              <a:endParaRPr lang="pt-BR" sz="2000">
                <a:solidFill>
                  <a:schemeClr val="tx1"/>
                </a:solidFill>
                <a:cs typeface="Gill Sans MT Ext Condensed Bold"/>
              </a:endParaRPr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04" b="12648"/>
          <a:stretch/>
        </p:blipFill>
        <p:spPr>
          <a:xfrm>
            <a:off x="307942" y="3435846"/>
            <a:ext cx="900000" cy="14544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484205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428742"/>
            <a:ext cx="4645750" cy="3286148"/>
          </a:xfrm>
        </p:spPr>
        <p:txBody>
          <a:bodyPr>
            <a:noAutofit/>
          </a:bodyPr>
          <a:lstStyle/>
          <a:p>
            <a:pPr marL="269875" indent="-160338">
              <a:spcBef>
                <a:spcPts val="900"/>
              </a:spcBef>
            </a:pPr>
            <a:r>
              <a:rPr lang="pt-BR" sz="2000" dirty="0"/>
              <a:t>Provimento emergencial: o programa soma </a:t>
            </a:r>
            <a:r>
              <a:rPr lang="pt-BR" sz="2000" dirty="0">
                <a:solidFill>
                  <a:schemeClr val="accent4"/>
                </a:solidFill>
              </a:rPr>
              <a:t>18.240</a:t>
            </a:r>
            <a:r>
              <a:rPr lang="pt-BR" sz="2000" dirty="0"/>
              <a:t> médicos atuando em </a:t>
            </a:r>
            <a:r>
              <a:rPr lang="pt-BR" sz="2000" dirty="0">
                <a:solidFill>
                  <a:schemeClr val="accent4"/>
                </a:solidFill>
              </a:rPr>
              <a:t>4.058</a:t>
            </a:r>
            <a:r>
              <a:rPr lang="pt-BR" sz="2000" dirty="0"/>
              <a:t> municípios (72,8% das cidades brasileiras), e </a:t>
            </a:r>
            <a:r>
              <a:rPr lang="pt-BR" sz="2000" dirty="0">
                <a:solidFill>
                  <a:schemeClr val="accent4"/>
                </a:solidFill>
              </a:rPr>
              <a:t>34</a:t>
            </a:r>
            <a:r>
              <a:rPr lang="pt-BR" sz="2000" dirty="0"/>
              <a:t> </a:t>
            </a:r>
            <a:r>
              <a:rPr lang="pt-BR" sz="2000" dirty="0" err="1"/>
              <a:t>DSEIs</a:t>
            </a:r>
            <a:r>
              <a:rPr lang="pt-BR" sz="2000" dirty="0"/>
              <a:t>. São beneficiados </a:t>
            </a:r>
            <a:r>
              <a:rPr lang="pt-BR" sz="2000" dirty="0">
                <a:solidFill>
                  <a:schemeClr val="accent4"/>
                </a:solidFill>
              </a:rPr>
              <a:t>63 milhões de brasileiros</a:t>
            </a:r>
            <a:r>
              <a:rPr lang="pt-BR" sz="2000" dirty="0"/>
              <a:t>.</a:t>
            </a:r>
          </a:p>
          <a:p>
            <a:pPr marL="269875" indent="-160338">
              <a:spcBef>
                <a:spcPts val="900"/>
              </a:spcBef>
            </a:pPr>
            <a:r>
              <a:rPr lang="pt-BR" sz="2000" dirty="0">
                <a:solidFill>
                  <a:schemeClr val="accent4"/>
                </a:solidFill>
              </a:rPr>
              <a:t>95% dos usuários</a:t>
            </a:r>
            <a:r>
              <a:rPr lang="pt-BR" sz="1800" baseline="30000" dirty="0">
                <a:solidFill>
                  <a:schemeClr val="accent4"/>
                </a:solidFill>
              </a:rPr>
              <a:t> (</a:t>
            </a:r>
            <a:r>
              <a:rPr lang="pt-BR" sz="1800" dirty="0">
                <a:solidFill>
                  <a:schemeClr val="accent4"/>
                </a:solidFill>
              </a:rPr>
              <a:t>*</a:t>
            </a:r>
            <a:r>
              <a:rPr lang="pt-BR" sz="1800" baseline="30000" dirty="0">
                <a:solidFill>
                  <a:schemeClr val="accent4"/>
                </a:solidFill>
              </a:rPr>
              <a:t>)</a:t>
            </a:r>
            <a:r>
              <a:rPr lang="pt-BR" sz="2000" dirty="0">
                <a:solidFill>
                  <a:schemeClr val="accent4"/>
                </a:solidFill>
              </a:rPr>
              <a:t> estão satisfeitos com a atuação dos médicos </a:t>
            </a:r>
            <a:r>
              <a:rPr lang="pt-BR" sz="2000" dirty="0"/>
              <a:t>e deram nota acima de 8 ao atendimento dos profissionais.</a:t>
            </a:r>
          </a:p>
          <a:p>
            <a:pPr marL="269875" indent="-160338">
              <a:spcBef>
                <a:spcPts val="900"/>
              </a:spcBef>
            </a:pPr>
            <a:r>
              <a:rPr lang="pt-BR" sz="2000" dirty="0">
                <a:solidFill>
                  <a:schemeClr val="accent4"/>
                </a:solidFill>
              </a:rPr>
              <a:t>85% dos usuários</a:t>
            </a:r>
            <a:r>
              <a:rPr lang="pt-BR" sz="1800" baseline="30000" dirty="0">
                <a:solidFill>
                  <a:schemeClr val="accent4"/>
                </a:solidFill>
              </a:rPr>
              <a:t> (</a:t>
            </a:r>
            <a:r>
              <a:rPr lang="pt-BR" sz="1800" dirty="0">
                <a:solidFill>
                  <a:schemeClr val="accent4"/>
                </a:solidFill>
              </a:rPr>
              <a:t>*</a:t>
            </a:r>
            <a:r>
              <a:rPr lang="pt-BR" sz="1800" baseline="30000" dirty="0">
                <a:solidFill>
                  <a:schemeClr val="accent4"/>
                </a:solidFill>
              </a:rPr>
              <a:t>)</a:t>
            </a:r>
            <a:r>
              <a:rPr lang="pt-BR" sz="2000" dirty="0">
                <a:solidFill>
                  <a:schemeClr val="accent4"/>
                </a:solidFill>
              </a:rPr>
              <a:t> dizem que a qualidade da assistência melhorou </a:t>
            </a:r>
            <a:r>
              <a:rPr lang="pt-BR" sz="2000" dirty="0"/>
              <a:t>após a chegada dos profissionais do Mais Médicos.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Impactos do Programa Mais Médicos</a:t>
            </a:r>
          </a:p>
        </p:txBody>
      </p:sp>
      <p:pic>
        <p:nvPicPr>
          <p:cNvPr id="4" name="Picture 4" descr="D:\Users\camila.rabelo\AppData\Local\Microsoft\Windows\Temporary Internet Files\Content.Outlook\ZURZULQF\Maricel Mejitas-cubana-EmbudasArtes-Danilo RamosRB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0" r="16487"/>
          <a:stretch>
            <a:fillRect/>
          </a:stretch>
        </p:blipFill>
        <p:spPr bwMode="auto">
          <a:xfrm>
            <a:off x="4988137" y="1460856"/>
            <a:ext cx="3815984" cy="32645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Shape 349"/>
          <p:cNvSpPr txBox="1"/>
          <p:nvPr/>
        </p:nvSpPr>
        <p:spPr>
          <a:xfrm>
            <a:off x="0" y="4929204"/>
            <a:ext cx="8858280" cy="2142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0850" lvl="0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pt-BR" sz="1000" i="1" baseline="30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</a:t>
            </a: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*</a:t>
            </a:r>
            <a:r>
              <a:rPr lang="pt-BR" sz="1000" i="1" baseline="30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)</a:t>
            </a: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Pesquisa UFMG/</a:t>
            </a:r>
            <a:r>
              <a:rPr lang="pt-BR" sz="1000" i="1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Ipespe</a:t>
            </a: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. As entrevistas foram realizadas entre </a:t>
            </a:r>
            <a:r>
              <a:rPr lang="pt-BR" sz="1000" i="1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nov</a:t>
            </a:r>
            <a:r>
              <a:rPr lang="pt-BR" sz="1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-dez/14 em 699 municípios atendidos pela iniciativa.</a:t>
            </a:r>
          </a:p>
        </p:txBody>
      </p:sp>
    </p:spTree>
    <p:extLst>
      <p:ext uri="{BB962C8B-B14F-4D97-AF65-F5344CB8AC3E}">
        <p14:creationId xmlns:p14="http://schemas.microsoft.com/office/powerpoint/2010/main" val="311710187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312693" y="1426191"/>
            <a:ext cx="4723803" cy="3295934"/>
          </a:xfrm>
        </p:spPr>
        <p:txBody>
          <a:bodyPr>
            <a:noAutofit/>
          </a:bodyPr>
          <a:lstStyle/>
          <a:p>
            <a:pPr marL="361950" indent="-252413"/>
            <a:r>
              <a:rPr lang="pt-BR" sz="2200" dirty="0">
                <a:solidFill>
                  <a:schemeClr val="accent4"/>
                </a:solidFill>
              </a:rPr>
              <a:t>Aumento de 33% na média mensal de consultas </a:t>
            </a:r>
            <a:r>
              <a:rPr lang="pt-BR" sz="2200" dirty="0"/>
              <a:t>na atenção básica.</a:t>
            </a:r>
          </a:p>
          <a:p>
            <a:pPr marL="361950" indent="-252413"/>
            <a:r>
              <a:rPr lang="pt-BR" sz="2200" dirty="0"/>
              <a:t>Nº de </a:t>
            </a:r>
            <a:r>
              <a:rPr lang="pt-BR" sz="2200" dirty="0">
                <a:solidFill>
                  <a:schemeClr val="accent4"/>
                </a:solidFill>
              </a:rPr>
              <a:t>visitas domiciliares cresceu 32%</a:t>
            </a:r>
            <a:r>
              <a:rPr lang="pt-BR" sz="2200" dirty="0"/>
              <a:t>.</a:t>
            </a:r>
          </a:p>
          <a:p>
            <a:pPr marL="361950" indent="-252413"/>
            <a:r>
              <a:rPr lang="pt-BR" sz="2200" dirty="0"/>
              <a:t>63% dos profissionais entrevistados afirmaram que o </a:t>
            </a:r>
            <a:r>
              <a:rPr lang="pt-BR" sz="2200" dirty="0">
                <a:solidFill>
                  <a:schemeClr val="accent4"/>
                </a:solidFill>
              </a:rPr>
              <a:t>atendimento melhorou</a:t>
            </a:r>
            <a:r>
              <a:rPr lang="pt-BR" sz="2200" dirty="0"/>
              <a:t>.</a:t>
            </a:r>
          </a:p>
          <a:p>
            <a:pPr marL="361950" indent="-252413"/>
            <a:r>
              <a:rPr lang="pt-BR" sz="2200" dirty="0"/>
              <a:t>89% dos pacientes e 98% dos gestores disseram que o </a:t>
            </a:r>
            <a:r>
              <a:rPr lang="pt-BR" sz="2200" dirty="0">
                <a:solidFill>
                  <a:schemeClr val="accent4"/>
                </a:solidFill>
              </a:rPr>
              <a:t>tempo de espera por consulta reduziu</a:t>
            </a:r>
            <a:r>
              <a:rPr lang="pt-BR" sz="2200" dirty="0"/>
              <a:t>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346348"/>
            <a:ext cx="8784976" cy="857250"/>
          </a:xfrm>
        </p:spPr>
        <p:txBody>
          <a:bodyPr/>
          <a:lstStyle/>
          <a:p>
            <a:r>
              <a:rPr lang="pt-BR" dirty="0"/>
              <a:t>Impactos do Programa Mais Médicos</a:t>
            </a:r>
          </a:p>
        </p:txBody>
      </p:sp>
      <p:pic>
        <p:nvPicPr>
          <p:cNvPr id="5" name="Picture 7" descr="C:\Users\DATASUS\AppData\Local\Microsoft\Windows\Temporary Internet Files\Content.IE5\LABZK49C\10984095573_213349c17a_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5183" r="12650" b="10922"/>
          <a:stretch/>
        </p:blipFill>
        <p:spPr bwMode="auto">
          <a:xfrm>
            <a:off x="323528" y="1439552"/>
            <a:ext cx="3887991" cy="3265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Shape 349"/>
          <p:cNvSpPr txBox="1"/>
          <p:nvPr/>
        </p:nvSpPr>
        <p:spPr>
          <a:xfrm>
            <a:off x="0" y="4929204"/>
            <a:ext cx="9144000" cy="2142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1800"/>
              </a:spcBef>
              <a:buNone/>
            </a:pPr>
            <a:r>
              <a:rPr lang="pt-BR" sz="1000" i="1" dirty="0"/>
              <a:t>Relatório do TCU avaliou 1.837 municípios e atestou o impacto do Programa.</a:t>
            </a:r>
          </a:p>
        </p:txBody>
      </p:sp>
    </p:spTree>
    <p:extLst>
      <p:ext uri="{BB962C8B-B14F-4D97-AF65-F5344CB8AC3E}">
        <p14:creationId xmlns:p14="http://schemas.microsoft.com/office/powerpoint/2010/main" val="3349896580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39308" y="1899376"/>
            <a:ext cx="4896544" cy="3096343"/>
          </a:xfrm>
        </p:spPr>
        <p:txBody>
          <a:bodyPr anchor="b">
            <a:normAutofit/>
          </a:bodyPr>
          <a:lstStyle/>
          <a:p>
            <a:r>
              <a:rPr lang="pt-BR" sz="2600" dirty="0">
                <a:solidFill>
                  <a:schemeClr val="accent4"/>
                </a:solidFill>
              </a:rPr>
              <a:t>11,5 mil novas vagas </a:t>
            </a:r>
            <a:r>
              <a:rPr lang="pt-BR" sz="2600" dirty="0"/>
              <a:t>de graduação até 2017.</a:t>
            </a:r>
          </a:p>
          <a:p>
            <a:r>
              <a:rPr lang="pt-BR" sz="2600" dirty="0">
                <a:solidFill>
                  <a:schemeClr val="accent4"/>
                </a:solidFill>
              </a:rPr>
              <a:t>12,4 mil novas vagas </a:t>
            </a:r>
            <a:r>
              <a:rPr lang="pt-BR" sz="2600" dirty="0"/>
              <a:t>de residência para formação de especialistas até 2018.</a:t>
            </a:r>
          </a:p>
          <a:p>
            <a:r>
              <a:rPr lang="pt-BR" sz="2600" dirty="0">
                <a:solidFill>
                  <a:schemeClr val="accent4"/>
                </a:solidFill>
              </a:rPr>
              <a:t>Interiorização</a:t>
            </a:r>
            <a:r>
              <a:rPr lang="pt-BR" sz="2600" dirty="0"/>
              <a:t> da formação médica no país.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219700" y="0"/>
            <a:ext cx="3924300" cy="5143500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pt-BR" altLang="pt-BR" sz="4000" b="1" dirty="0">
                <a:solidFill>
                  <a:prstClr val="white"/>
                </a:solidFill>
              </a:rPr>
              <a:t>Brasil sairá de 374 mil para 600 mil médicos até 2026</a:t>
            </a:r>
          </a:p>
          <a:p>
            <a:pPr lvl="0" algn="ctr">
              <a:spcBef>
                <a:spcPts val="1800"/>
              </a:spcBef>
            </a:pPr>
            <a:r>
              <a:rPr lang="pt-BR" altLang="pt-BR" sz="2800" dirty="0">
                <a:solidFill>
                  <a:prstClr val="white"/>
                </a:solidFill>
              </a:rPr>
              <a:t>(2,7 médicos por mil habitantes)</a:t>
            </a:r>
          </a:p>
        </p:txBody>
      </p:sp>
      <p:pic>
        <p:nvPicPr>
          <p:cNvPr id="5" name="Imagem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6" t="32219" r="2975" b="26663"/>
          <a:stretch>
            <a:fillRect/>
          </a:stretch>
        </p:blipFill>
        <p:spPr bwMode="auto">
          <a:xfrm>
            <a:off x="277135" y="199673"/>
            <a:ext cx="4620891" cy="17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18397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09433" y="4589502"/>
            <a:ext cx="82310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300"/>
              </a:spcBef>
              <a:buClr>
                <a:srgbClr val="326064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2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PT" altLang="pt-BR" sz="1000" i="1" spc="-30" dirty="0" err="1">
                <a:latin typeface="Calibri" panose="020F0502020204030204" pitchFamily="34" charset="0"/>
              </a:rPr>
              <a:t>Obs</a:t>
            </a:r>
            <a:r>
              <a:rPr lang="pt-PT" altLang="pt-BR" sz="1000" i="1" spc="-30" dirty="0">
                <a:latin typeface="Calibri" panose="020F0502020204030204" pitchFamily="34" charset="0"/>
              </a:rPr>
              <a:t>: As vagas foram consideradas existentes a partir do ato autorizativo. Os dados populacionais foram baseados em dados do IBGE e suas projetções.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PT" altLang="pt-BR" sz="1000" i="1" spc="-30" dirty="0">
                <a:latin typeface="Calibri" panose="020F0502020204030204" pitchFamily="34" charset="0"/>
              </a:rPr>
              <a:t> * Contempla a previsão de autorização de vagas do primeiro edital.  |  ** Contempla a previsão de vagas no segundo edital de municipios.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PT" altLang="pt-BR" sz="1000" i="1" spc="-30" dirty="0">
                <a:latin typeface="Calibri" panose="020F0502020204030204" pitchFamily="34" charset="0"/>
              </a:rPr>
              <a:t>    Fonte: MEC - SERES /SESU – IBGE.</a:t>
            </a:r>
          </a:p>
        </p:txBody>
      </p:sp>
      <p:sp>
        <p:nvSpPr>
          <p:cNvPr id="6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dirty="0"/>
              <a:t>Expansão de vagas na graduação </a:t>
            </a:r>
            <a:r>
              <a:rPr lang="pt-BR" sz="3000" dirty="0"/>
              <a:t>Interiorização da medicina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11316" y="1244517"/>
            <a:ext cx="8568952" cy="3243254"/>
            <a:chOff x="287524" y="1157056"/>
            <a:chExt cx="8568952" cy="324325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796136" y="1923678"/>
              <a:ext cx="0" cy="10039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Gráfico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20291206"/>
                </p:ext>
              </p:extLst>
            </p:nvPr>
          </p:nvGraphicFramePr>
          <p:xfrm>
            <a:off x="287524" y="1157056"/>
            <a:ext cx="8568952" cy="32432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CaixaDeTexto 2"/>
            <p:cNvSpPr txBox="1"/>
            <p:nvPr/>
          </p:nvSpPr>
          <p:spPr>
            <a:xfrm>
              <a:off x="1475655" y="1183853"/>
              <a:ext cx="7223071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300" b="1" dirty="0"/>
                <a:t>Evolução das vagas de graduação autorizadas e previsão de expansão, por tipo de município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48064" y="1523434"/>
              <a:ext cx="12961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50" b="1" dirty="0"/>
                <a:t>Programa</a:t>
              </a:r>
              <a:br>
                <a:rPr lang="pt-PT" sz="1050" b="1" dirty="0"/>
              </a:br>
              <a:r>
                <a:rPr lang="pt-PT" sz="1050" b="1" dirty="0"/>
                <a:t>Mais Médicos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2822135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/>
              <a:t>Expansão de vagas na graduação</a:t>
            </a:r>
            <a:br>
              <a:rPr lang="pt-BR" sz="4900" dirty="0"/>
            </a:br>
            <a:r>
              <a:rPr lang="pt-BR" sz="3300" dirty="0"/>
              <a:t>Diminuição das iniquidades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4635669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300"/>
              </a:spcBef>
              <a:buClr>
                <a:srgbClr val="326064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2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326064"/>
              </a:buClr>
              <a:buFont typeface="Georgia" pitchFamily="18" charset="0"/>
              <a:buChar char="▫"/>
              <a:defRPr sz="2000">
                <a:solidFill>
                  <a:srgbClr val="326064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pt-PT" altLang="pt-BR" sz="1000" i="1" spc="-30" dirty="0" err="1">
                <a:latin typeface="Calibri" panose="020F0502020204030204" pitchFamily="34" charset="0"/>
              </a:rPr>
              <a:t>Obs</a:t>
            </a:r>
            <a:r>
              <a:rPr lang="pt-PT" altLang="pt-BR" sz="1000" i="1" spc="-30" dirty="0">
                <a:latin typeface="Calibri" panose="020F0502020204030204" pitchFamily="34" charset="0"/>
              </a:rPr>
              <a:t>: As vagas foram consideradas existentes a partir do ato autorizativo. Os dados populacionais foram baseados em dados do IBGE e suas projetções.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pt-PT" altLang="pt-BR" sz="1000" i="1" spc="-30" dirty="0">
                <a:latin typeface="Calibri" panose="020F0502020204030204" pitchFamily="34" charset="0"/>
              </a:rPr>
              <a:t>* Contempla a previsão de autorização de vagas do primeiro edital. | ** Contempla a previsão de vagas no segundo edital de municipios.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pt-PT" altLang="pt-BR" sz="1000" i="1" spc="-30" dirty="0">
                <a:latin typeface="Calibri" panose="020F0502020204030204" pitchFamily="34" charset="0"/>
              </a:rPr>
              <a:t>Fonte: MEC - SERES /SESU – IBGE.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15516" y="1131590"/>
            <a:ext cx="8712968" cy="3402378"/>
            <a:chOff x="215516" y="1131590"/>
            <a:chExt cx="8712968" cy="3402378"/>
          </a:xfrm>
        </p:grpSpPr>
        <p:graphicFrame>
          <p:nvGraphicFramePr>
            <p:cNvPr id="5" name="Gráfico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54056102"/>
                </p:ext>
              </p:extLst>
            </p:nvPr>
          </p:nvGraphicFramePr>
          <p:xfrm>
            <a:off x="215516" y="1131590"/>
            <a:ext cx="8712968" cy="34023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CaixaDeTexto 6"/>
            <p:cNvSpPr txBox="1"/>
            <p:nvPr/>
          </p:nvSpPr>
          <p:spPr>
            <a:xfrm>
              <a:off x="867339" y="1343258"/>
              <a:ext cx="7881125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300" b="1" dirty="0"/>
                <a:t>Evolução da relação vagas de graduação em medicina autorizadas e previstas por 20 mil habitantes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391875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937292"/>
              </p:ext>
            </p:extLst>
          </p:nvPr>
        </p:nvGraphicFramePr>
        <p:xfrm>
          <a:off x="107504" y="1275606"/>
          <a:ext cx="892899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Expansão de vagas de residência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30236444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510836"/>
              </p:ext>
            </p:extLst>
          </p:nvPr>
        </p:nvGraphicFramePr>
        <p:xfrm>
          <a:off x="395536" y="1275606"/>
          <a:ext cx="8352928" cy="3566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0" y="235241"/>
            <a:ext cx="9144000" cy="857250"/>
          </a:xfrm>
        </p:spPr>
        <p:txBody>
          <a:bodyPr>
            <a:noAutofit/>
          </a:bodyPr>
          <a:lstStyle/>
          <a:p>
            <a:r>
              <a:rPr lang="pt-BR" sz="4200" spc="-130" dirty="0"/>
              <a:t>Formação de profissionais de nível médio</a:t>
            </a:r>
          </a:p>
        </p:txBody>
      </p:sp>
    </p:spTree>
    <p:extLst>
      <p:ext uri="{BB962C8B-B14F-4D97-AF65-F5344CB8AC3E}">
        <p14:creationId xmlns:p14="http://schemas.microsoft.com/office/powerpoint/2010/main" val="273921299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0" y="346348"/>
            <a:ext cx="9144000" cy="857250"/>
          </a:xfrm>
        </p:spPr>
        <p:txBody>
          <a:bodyPr>
            <a:noAutofit/>
          </a:bodyPr>
          <a:lstStyle/>
          <a:p>
            <a:r>
              <a:rPr lang="pt-BR" sz="4000" spc="-130" dirty="0"/>
              <a:t>Formação de profissionais de nível superior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307146"/>
              </p:ext>
            </p:extLst>
          </p:nvPr>
        </p:nvGraphicFramePr>
        <p:xfrm>
          <a:off x="251520" y="1200150"/>
          <a:ext cx="8640960" cy="374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678756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Avanços recentes na </a:t>
            </a:r>
            <a:r>
              <a:rPr lang="pt-BR" dirty="0" err="1"/>
              <a:t>Telessaúde</a:t>
            </a:r>
            <a:endParaRPr lang="pt-BR" dirty="0"/>
          </a:p>
        </p:txBody>
      </p:sp>
      <p:pic>
        <p:nvPicPr>
          <p:cNvPr id="6" name="Imagem 1"/>
          <p:cNvPicPr/>
          <p:nvPr/>
        </p:nvPicPr>
        <p:blipFill rotWithShape="1">
          <a:blip r:embed="rId3" cstate="print"/>
          <a:srcRect t="13354" r="2684" b="2999"/>
          <a:stretch/>
        </p:blipFill>
        <p:spPr>
          <a:xfrm>
            <a:off x="507647" y="1203598"/>
            <a:ext cx="8128709" cy="3694406"/>
          </a:xfrm>
          <a:prstGeom prst="rect">
            <a:avLst/>
          </a:prstGeom>
        </p:spPr>
      </p:pic>
      <p:sp>
        <p:nvSpPr>
          <p:cNvPr id="8" name="CaixaDeTexto 2"/>
          <p:cNvSpPr txBox="1"/>
          <p:nvPr/>
        </p:nvSpPr>
        <p:spPr>
          <a:xfrm>
            <a:off x="1835696" y="1112931"/>
            <a:ext cx="5472608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400" b="1" dirty="0"/>
              <a:t>Evolução das atividades de Teleconsultoria, Telediagnóstico</a:t>
            </a:r>
            <a:br>
              <a:rPr lang="pt-BR" sz="1400" b="1" dirty="0"/>
            </a:br>
            <a:r>
              <a:rPr lang="pt-BR" sz="1400" b="1" dirty="0"/>
              <a:t>e Tele-educação no período de 2008 a 2014</a:t>
            </a:r>
          </a:p>
        </p:txBody>
      </p:sp>
    </p:spTree>
    <p:extLst>
      <p:ext uri="{BB962C8B-B14F-4D97-AF65-F5344CB8AC3E}">
        <p14:creationId xmlns:p14="http://schemas.microsoft.com/office/powerpoint/2010/main" val="220660895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Acesso equânime, humanizado e com qualidade</a:t>
            </a:r>
          </a:p>
        </p:txBody>
      </p:sp>
    </p:spTree>
    <p:extLst>
      <p:ext uri="{BB962C8B-B14F-4D97-AF65-F5344CB8AC3E}">
        <p14:creationId xmlns:p14="http://schemas.microsoft.com/office/powerpoint/2010/main" val="407169658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00034" y="1110996"/>
            <a:ext cx="8464454" cy="383701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pt-BR" sz="2600" dirty="0"/>
              <a:t>Aprovação da Agenda Nacional do Trabalho Decente do SUS para a melhoria das condições de trabalho dos trabalhos do SUS e promoção do diálogo social,  igualdade de oportunidades e combate a todas as formas de discriminação no local de trabalho.</a:t>
            </a:r>
          </a:p>
          <a:p>
            <a:pPr>
              <a:spcBef>
                <a:spcPts val="1800"/>
              </a:spcBef>
            </a:pPr>
            <a:r>
              <a:rPr lang="pt-BR" sz="2600" dirty="0"/>
              <a:t>Fortalecer o Comitê Nacional Interinstitucional de Desprecarização do trabalho no SUS.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pt-BR" sz="4700" spc="-130" dirty="0"/>
              <a:t>Democratização das relações do trabalho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1516301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Sustentabilidade do SUS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203598"/>
            <a:ext cx="8784976" cy="36667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dirty="0"/>
              <a:t>Garantir o financiamento estável e sustentável para o SUS, melhorando o padrão do gasto e qualificando o financiamento tripartite e os processos de transferência de recursos.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dirty="0"/>
              <a:t>Aprimorar o marco regulatório da saúde suplementar, garantindo o acesso e a qualidade na atenção à saúde e os direitos do cidadão/usuário.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292239"/>
            <a:ext cx="8784976" cy="857250"/>
          </a:xfrm>
        </p:spPr>
        <p:txBody>
          <a:bodyPr>
            <a:normAutofit/>
          </a:bodyPr>
          <a:lstStyle/>
          <a:p>
            <a:r>
              <a:rPr lang="pt-BR" sz="4400" dirty="0"/>
              <a:t>Diretrizes e Desafios</a:t>
            </a:r>
          </a:p>
        </p:txBody>
      </p:sp>
    </p:spTree>
    <p:extLst>
      <p:ext uri="{BB962C8B-B14F-4D97-AF65-F5344CB8AC3E}">
        <p14:creationId xmlns:p14="http://schemas.microsoft.com/office/powerpoint/2010/main" val="1512411685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3658" y="8165"/>
            <a:ext cx="61722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Times New Roman" pitchFamily="18" charset="0"/>
              </a:rPr>
              <a:t>Fontes de Financiamento - União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57290" y="642924"/>
            <a:ext cx="6300788" cy="3750469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  <a:defRPr/>
            </a:pPr>
            <a:endParaRPr lang="pt-BR" sz="2175" b="1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  <a:defRPr/>
            </a:pPr>
            <a:endParaRPr lang="pt-BR" sz="2175" b="1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  <a:defRPr/>
            </a:pPr>
            <a:r>
              <a:rPr lang="pt-BR" sz="2175" b="1" dirty="0">
                <a:latin typeface="Arial" pitchFamily="34" charset="0"/>
                <a:cs typeface="Arial" pitchFamily="34" charset="0"/>
              </a:rPr>
              <a:t>Da União: Orçamento da Seguridade Social – contribuições sociais:</a:t>
            </a:r>
          </a:p>
          <a:p>
            <a:pPr algn="just">
              <a:buNone/>
              <a:defRPr/>
            </a:pP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COFINS – Contribuição Social para o Financiamento da Seguridade.</a:t>
            </a: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CSLL – Contribuição Social sobre o Lucro Líquido.</a:t>
            </a: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CPMF – Contribuição Provisória sobre Movimentações Financeiras (1997 - 2007).</a:t>
            </a: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Concursos Prognósticos.</a:t>
            </a: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Contribuições  previdenciárias – Regimes próprio e geral da Previdência Social.</a:t>
            </a: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PASEP – Contribuição para a Formação do Patrimônio do Servidor Público.</a:t>
            </a: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PIS – Programa de Integração Social.</a:t>
            </a: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Receita próprias.</a:t>
            </a:r>
          </a:p>
          <a:p>
            <a:pPr lvl="1" algn="just">
              <a:buFont typeface="Calibri" pitchFamily="34" charset="0"/>
              <a:buChar char="–"/>
              <a:defRPr/>
            </a:pPr>
            <a:r>
              <a:rPr lang="pt-BR" sz="1800" dirty="0">
                <a:latin typeface="Arial" pitchFamily="34" charset="0"/>
                <a:cs typeface="Arial" pitchFamily="34" charset="0"/>
              </a:rPr>
              <a:t>Outras receitas (por exemplo, resultantes de bens apreendidos</a:t>
            </a:r>
            <a:r>
              <a:rPr lang="pt-BR" sz="1800" dirty="0">
                <a:cs typeface="CordiaUPC" pitchFamily="34" charset="-34"/>
              </a:rPr>
              <a:t>)</a:t>
            </a:r>
          </a:p>
          <a:p>
            <a:pPr algn="just">
              <a:buNone/>
              <a:defRPr/>
            </a:pPr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spaço Reservado para Número de Slide 6"/>
          <p:cNvSpPr>
            <a:spLocks noGrp="1"/>
          </p:cNvSpPr>
          <p:nvPr>
            <p:ph type="sldNum" sz="quarter" idx="4294967295"/>
          </p:nvPr>
        </p:nvSpPr>
        <p:spPr>
          <a:xfrm>
            <a:off x="1143000" y="4863825"/>
            <a:ext cx="1600200" cy="273844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70617D63-4A7D-45EE-B925-72181DFE91A6}" type="slidenum">
              <a:rPr lang="pt-BR" sz="1050"/>
              <a:pPr algn="l">
                <a:defRPr/>
              </a:pPr>
              <a:t>53</a:t>
            </a:fld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899575585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Evolução dos Gastos Públicos ASPS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-1" y="4803998"/>
            <a:ext cx="91440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i="1" dirty="0"/>
              <a:t>Valores de 2014 (em R$ bilhões): União – R$ 92,6  |  Estados – R$ 57,4  |  Municípios – R$ 65,3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465203"/>
              </p:ext>
            </p:extLst>
          </p:nvPr>
        </p:nvGraphicFramePr>
        <p:xfrm>
          <a:off x="179512" y="1203730"/>
          <a:ext cx="8784975" cy="3528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5807022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5" descr="Avancos_MS_25-03-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854" y="1275606"/>
            <a:ext cx="5714292" cy="350827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Evolução do Repasse para a AB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" y="479442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i="1" dirty="0"/>
              <a:t>Fonte: DAB/SAS/MS e SAGE/SE/MS, setembro/2014.</a:t>
            </a:r>
          </a:p>
        </p:txBody>
      </p:sp>
    </p:spTree>
    <p:extLst>
      <p:ext uri="{BB962C8B-B14F-4D97-AF65-F5344CB8AC3E}">
        <p14:creationId xmlns:p14="http://schemas.microsoft.com/office/powerpoint/2010/main" val="3649859552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93658" y="249492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 Série Histórica Comparada do Gasto Total em Saúde per capita (US$ corrente)</a:t>
            </a:r>
            <a:endParaRPr lang="pt-BR" sz="21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25706" y="4433541"/>
            <a:ext cx="523233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latin typeface="Arial" panose="020B0604020202020204" pitchFamily="34" charset="0"/>
                <a:cs typeface="Arial" panose="020B0604020202020204" pitchFamily="34" charset="0"/>
              </a:rPr>
              <a:t>Fonte: OECD Health Data 2013; World Bank: Health expenditure per capita (current US$).</a:t>
            </a:r>
            <a:endParaRPr lang="pt-BR"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59" y="1059582"/>
            <a:ext cx="6579208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151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087724" y="141480"/>
            <a:ext cx="513057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Gasto em saúde. Comparação entre países, 2013</a:t>
            </a:r>
            <a:endParaRPr lang="pt-BR" sz="21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25706" y="4528379"/>
            <a:ext cx="5232332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latin typeface="Arial" panose="020B0604020202020204" pitchFamily="34" charset="0"/>
                <a:cs typeface="Arial" panose="020B0604020202020204" pitchFamily="34" charset="0"/>
              </a:rPr>
              <a:t>Fonte: World Bank: Health expenditure, total (% of GDP); Health expenditure, public (% of GDP); Health expenditure, private (% of GDP); Health expenditure per capita (current US$).</a:t>
            </a:r>
            <a:endParaRPr lang="pt-BR"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85" y="1004385"/>
            <a:ext cx="5736431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285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44"/>
          <p:cNvGrpSpPr>
            <a:grpSpLocks/>
          </p:cNvGrpSpPr>
          <p:nvPr/>
        </p:nvGrpSpPr>
        <p:grpSpPr bwMode="auto">
          <a:xfrm>
            <a:off x="1284685" y="983456"/>
            <a:ext cx="6678215" cy="3695701"/>
            <a:chOff x="151" y="858"/>
            <a:chExt cx="5609" cy="3104"/>
          </a:xfrm>
        </p:grpSpPr>
        <p:grpSp>
          <p:nvGrpSpPr>
            <p:cNvPr id="126980" name="Group 43"/>
            <p:cNvGrpSpPr>
              <a:grpSpLocks/>
            </p:cNvGrpSpPr>
            <p:nvPr/>
          </p:nvGrpSpPr>
          <p:grpSpPr bwMode="auto">
            <a:xfrm>
              <a:off x="151" y="858"/>
              <a:ext cx="5510" cy="2529"/>
              <a:chOff x="144" y="864"/>
              <a:chExt cx="5510" cy="2529"/>
            </a:xfrm>
          </p:grpSpPr>
          <p:sp>
            <p:nvSpPr>
              <p:cNvPr id="126991" name="Oval 2"/>
              <p:cNvSpPr>
                <a:spLocks noChangeArrowheads="1"/>
              </p:cNvSpPr>
              <p:nvPr/>
            </p:nvSpPr>
            <p:spPr bwMode="auto">
              <a:xfrm>
                <a:off x="176" y="1776"/>
                <a:ext cx="1296" cy="528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Fundo</a:t>
                </a:r>
              </a:p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Nacional</a:t>
                </a:r>
              </a:p>
            </p:txBody>
          </p:sp>
          <p:sp>
            <p:nvSpPr>
              <p:cNvPr id="126992" name="Oval 4"/>
              <p:cNvSpPr>
                <a:spLocks noChangeArrowheads="1"/>
              </p:cNvSpPr>
              <p:nvPr/>
            </p:nvSpPr>
            <p:spPr bwMode="auto">
              <a:xfrm>
                <a:off x="1712" y="1776"/>
                <a:ext cx="1296" cy="528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Fundo</a:t>
                </a:r>
              </a:p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Estadual</a:t>
                </a:r>
              </a:p>
            </p:txBody>
          </p:sp>
          <p:sp>
            <p:nvSpPr>
              <p:cNvPr id="126993" name="Oval 5"/>
              <p:cNvSpPr>
                <a:spLocks noChangeArrowheads="1"/>
              </p:cNvSpPr>
              <p:nvPr/>
            </p:nvSpPr>
            <p:spPr bwMode="auto">
              <a:xfrm>
                <a:off x="3272" y="1776"/>
                <a:ext cx="1248" cy="528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Fundo</a:t>
                </a:r>
              </a:p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Municipal</a:t>
                </a:r>
              </a:p>
            </p:txBody>
          </p:sp>
          <p:sp>
            <p:nvSpPr>
              <p:cNvPr id="126994" name="Oval 6"/>
              <p:cNvSpPr>
                <a:spLocks noChangeArrowheads="1"/>
              </p:cNvSpPr>
              <p:nvPr/>
            </p:nvSpPr>
            <p:spPr bwMode="auto">
              <a:xfrm>
                <a:off x="144" y="1008"/>
                <a:ext cx="1360" cy="288"/>
              </a:xfrm>
              <a:prstGeom prst="ellipse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MS</a:t>
                </a:r>
              </a:p>
            </p:txBody>
          </p:sp>
          <p:sp>
            <p:nvSpPr>
              <p:cNvPr id="126995" name="Oval 7"/>
              <p:cNvSpPr>
                <a:spLocks noChangeArrowheads="1"/>
              </p:cNvSpPr>
              <p:nvPr/>
            </p:nvSpPr>
            <p:spPr bwMode="auto">
              <a:xfrm>
                <a:off x="1680" y="1008"/>
                <a:ext cx="1360" cy="288"/>
              </a:xfrm>
              <a:prstGeom prst="ellipse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SES </a:t>
                </a:r>
              </a:p>
            </p:txBody>
          </p:sp>
          <p:sp>
            <p:nvSpPr>
              <p:cNvPr id="126996" name="Oval 8"/>
              <p:cNvSpPr>
                <a:spLocks noChangeArrowheads="1"/>
              </p:cNvSpPr>
              <p:nvPr/>
            </p:nvSpPr>
            <p:spPr bwMode="auto">
              <a:xfrm>
                <a:off x="3216" y="1008"/>
                <a:ext cx="1360" cy="288"/>
              </a:xfrm>
              <a:prstGeom prst="ellipse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SMS</a:t>
                </a:r>
              </a:p>
            </p:txBody>
          </p:sp>
          <p:sp>
            <p:nvSpPr>
              <p:cNvPr id="126997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176" y="2928"/>
                <a:ext cx="1296" cy="465"/>
              </a:xfrm>
              <a:prstGeom prst="rect">
                <a:avLst/>
              </a:prstGeom>
              <a:noFill/>
              <a:ln w="317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1500" b="1">
                    <a:solidFill>
                      <a:schemeClr val="tx2"/>
                    </a:solidFill>
                    <a:latin typeface="Tahoma" panose="020B0604030504040204" pitchFamily="34" charset="0"/>
                  </a:rPr>
                  <a:t>Orçamento Nacional</a:t>
                </a:r>
              </a:p>
            </p:txBody>
          </p:sp>
          <p:sp>
            <p:nvSpPr>
              <p:cNvPr id="126998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1712" y="2928"/>
                <a:ext cx="1296" cy="465"/>
              </a:xfrm>
              <a:prstGeom prst="rect">
                <a:avLst/>
              </a:prstGeom>
              <a:noFill/>
              <a:ln w="317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1500" b="1">
                    <a:solidFill>
                      <a:schemeClr val="tx2"/>
                    </a:solidFill>
                    <a:latin typeface="Tahoma" panose="020B0604030504040204" pitchFamily="34" charset="0"/>
                  </a:rPr>
                  <a:t>Orçamento Estadual</a:t>
                </a:r>
              </a:p>
            </p:txBody>
          </p:sp>
          <p:sp>
            <p:nvSpPr>
              <p:cNvPr id="126999" name="Text Box 11"/>
              <p:cNvSpPr txBox="1">
                <a:spLocks noChangeArrowheads="1"/>
              </p:cNvSpPr>
              <p:nvPr/>
            </p:nvSpPr>
            <p:spPr bwMode="auto">
              <a:xfrm>
                <a:off x="3248" y="2928"/>
                <a:ext cx="1296" cy="465"/>
              </a:xfrm>
              <a:prstGeom prst="rect">
                <a:avLst/>
              </a:prstGeom>
              <a:noFill/>
              <a:ln w="317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1500" b="1">
                    <a:solidFill>
                      <a:schemeClr val="tx2"/>
                    </a:solidFill>
                    <a:latin typeface="Tahoma" panose="020B0604030504040204" pitchFamily="34" charset="0"/>
                  </a:rPr>
                  <a:t>Orçamento Municipal</a:t>
                </a:r>
              </a:p>
            </p:txBody>
          </p:sp>
          <p:sp>
            <p:nvSpPr>
              <p:cNvPr id="127000" name="Line 12"/>
              <p:cNvSpPr>
                <a:spLocks noChangeShapeType="1"/>
              </p:cNvSpPr>
              <p:nvPr/>
            </p:nvSpPr>
            <p:spPr bwMode="auto">
              <a:xfrm flipV="1">
                <a:off x="824" y="2304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 sz="1350"/>
              </a:p>
            </p:txBody>
          </p:sp>
          <p:sp>
            <p:nvSpPr>
              <p:cNvPr id="127001" name="Line 13"/>
              <p:cNvSpPr>
                <a:spLocks noChangeShapeType="1"/>
              </p:cNvSpPr>
              <p:nvPr/>
            </p:nvSpPr>
            <p:spPr bwMode="auto">
              <a:xfrm flipV="1">
                <a:off x="2360" y="2304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 sz="1350"/>
              </a:p>
            </p:txBody>
          </p:sp>
          <p:sp>
            <p:nvSpPr>
              <p:cNvPr id="127002" name="Line 14"/>
              <p:cNvSpPr>
                <a:spLocks noChangeShapeType="1"/>
              </p:cNvSpPr>
              <p:nvPr/>
            </p:nvSpPr>
            <p:spPr bwMode="auto">
              <a:xfrm flipV="1">
                <a:off x="3896" y="2304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 sz="1350"/>
              </a:p>
            </p:txBody>
          </p:sp>
          <p:sp>
            <p:nvSpPr>
              <p:cNvPr id="127003" name="Line 15"/>
              <p:cNvSpPr>
                <a:spLocks noChangeShapeType="1"/>
              </p:cNvSpPr>
              <p:nvPr/>
            </p:nvSpPr>
            <p:spPr bwMode="auto">
              <a:xfrm>
                <a:off x="1473" y="2064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 sz="1350"/>
              </a:p>
            </p:txBody>
          </p:sp>
          <p:sp>
            <p:nvSpPr>
              <p:cNvPr id="127004" name="Line 16"/>
              <p:cNvSpPr>
                <a:spLocks noChangeShapeType="1"/>
              </p:cNvSpPr>
              <p:nvPr/>
            </p:nvSpPr>
            <p:spPr bwMode="auto">
              <a:xfrm>
                <a:off x="3024" y="2064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 sz="1350"/>
              </a:p>
            </p:txBody>
          </p:sp>
          <p:grpSp>
            <p:nvGrpSpPr>
              <p:cNvPr id="127005" name="Group 35"/>
              <p:cNvGrpSpPr>
                <a:grpSpLocks/>
              </p:cNvGrpSpPr>
              <p:nvPr/>
            </p:nvGrpSpPr>
            <p:grpSpPr bwMode="auto">
              <a:xfrm>
                <a:off x="768" y="1632"/>
                <a:ext cx="3120" cy="144"/>
                <a:chOff x="768" y="1776"/>
                <a:chExt cx="3120" cy="144"/>
              </a:xfrm>
            </p:grpSpPr>
            <p:sp>
              <p:nvSpPr>
                <p:cNvPr id="127014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768" y="1776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  <p:sp>
              <p:nvSpPr>
                <p:cNvPr id="127015" name="Line 18"/>
                <p:cNvSpPr>
                  <a:spLocks noChangeShapeType="1"/>
                </p:cNvSpPr>
                <p:nvPr/>
              </p:nvSpPr>
              <p:spPr bwMode="auto">
                <a:xfrm>
                  <a:off x="768" y="1776"/>
                  <a:ext cx="3120" cy="0"/>
                </a:xfrm>
                <a:prstGeom prst="line">
                  <a:avLst/>
                </a:prstGeom>
                <a:noFill/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  <p:sp>
              <p:nvSpPr>
                <p:cNvPr id="127016" name="Line 19"/>
                <p:cNvSpPr>
                  <a:spLocks noChangeShapeType="1"/>
                </p:cNvSpPr>
                <p:nvPr/>
              </p:nvSpPr>
              <p:spPr bwMode="auto">
                <a:xfrm>
                  <a:off x="3888" y="1776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rgbClr val="99CCFF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</p:grpSp>
          <p:sp>
            <p:nvSpPr>
              <p:cNvPr id="127006" name="Oval 20"/>
              <p:cNvSpPr>
                <a:spLocks noChangeArrowheads="1"/>
              </p:cNvSpPr>
              <p:nvPr/>
            </p:nvSpPr>
            <p:spPr bwMode="auto">
              <a:xfrm>
                <a:off x="4836" y="864"/>
                <a:ext cx="818" cy="1776"/>
              </a:xfrm>
              <a:prstGeom prst="ellipse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Unidades </a:t>
                </a:r>
              </a:p>
              <a:p>
                <a:pPr algn="ctr" eaLnBrk="1" hangingPunct="1"/>
                <a:r>
                  <a:rPr lang="pt-BR" altLang="pt-BR" sz="1650" b="1">
                    <a:solidFill>
                      <a:srgbClr val="800000"/>
                    </a:solidFill>
                    <a:latin typeface="Tahoma" panose="020B0604030504040204" pitchFamily="34" charset="0"/>
                  </a:rPr>
                  <a:t>de saúde</a:t>
                </a:r>
              </a:p>
            </p:txBody>
          </p:sp>
          <p:grpSp>
            <p:nvGrpSpPr>
              <p:cNvPr id="127007" name="Group 36"/>
              <p:cNvGrpSpPr>
                <a:grpSpLocks/>
              </p:cNvGrpSpPr>
              <p:nvPr/>
            </p:nvGrpSpPr>
            <p:grpSpPr bwMode="auto">
              <a:xfrm>
                <a:off x="624" y="1392"/>
                <a:ext cx="4272" cy="384"/>
                <a:chOff x="624" y="1536"/>
                <a:chExt cx="4272" cy="384"/>
              </a:xfrm>
            </p:grpSpPr>
            <p:sp>
              <p:nvSpPr>
                <p:cNvPr id="127012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624" y="1536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  <p:sp>
              <p:nvSpPr>
                <p:cNvPr id="127013" name="Line 22"/>
                <p:cNvSpPr>
                  <a:spLocks noChangeShapeType="1"/>
                </p:cNvSpPr>
                <p:nvPr/>
              </p:nvSpPr>
              <p:spPr bwMode="auto">
                <a:xfrm>
                  <a:off x="624" y="1536"/>
                  <a:ext cx="4272" cy="0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</p:grpSp>
          <p:sp>
            <p:nvSpPr>
              <p:cNvPr id="127008" name="Line 23"/>
              <p:cNvSpPr>
                <a:spLocks noChangeShapeType="1"/>
              </p:cNvSpPr>
              <p:nvPr/>
            </p:nvSpPr>
            <p:spPr bwMode="auto">
              <a:xfrm>
                <a:off x="4560" y="2064"/>
                <a:ext cx="33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 sz="1350"/>
              </a:p>
            </p:txBody>
          </p:sp>
          <p:grpSp>
            <p:nvGrpSpPr>
              <p:cNvPr id="127009" name="Group 37"/>
              <p:cNvGrpSpPr>
                <a:grpSpLocks/>
              </p:cNvGrpSpPr>
              <p:nvPr/>
            </p:nvGrpSpPr>
            <p:grpSpPr bwMode="auto">
              <a:xfrm>
                <a:off x="2352" y="1488"/>
                <a:ext cx="2544" cy="240"/>
                <a:chOff x="2352" y="1632"/>
                <a:chExt cx="2544" cy="240"/>
              </a:xfrm>
            </p:grpSpPr>
            <p:sp>
              <p:nvSpPr>
                <p:cNvPr id="12701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352" y="1632"/>
                  <a:ext cx="0" cy="240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  <p:sp>
              <p:nvSpPr>
                <p:cNvPr id="127011" name="Line 25"/>
                <p:cNvSpPr>
                  <a:spLocks noChangeShapeType="1"/>
                </p:cNvSpPr>
                <p:nvPr/>
              </p:nvSpPr>
              <p:spPr bwMode="auto">
                <a:xfrm>
                  <a:off x="2352" y="1632"/>
                  <a:ext cx="2544" cy="0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</p:grpSp>
        </p:grpSp>
        <p:grpSp>
          <p:nvGrpSpPr>
            <p:cNvPr id="126981" name="Group 42"/>
            <p:cNvGrpSpPr>
              <a:grpSpLocks/>
            </p:cNvGrpSpPr>
            <p:nvPr/>
          </p:nvGrpSpPr>
          <p:grpSpPr bwMode="auto">
            <a:xfrm>
              <a:off x="2496" y="3467"/>
              <a:ext cx="3264" cy="495"/>
              <a:chOff x="288" y="3589"/>
              <a:chExt cx="3264" cy="495"/>
            </a:xfrm>
          </p:grpSpPr>
          <p:grpSp>
            <p:nvGrpSpPr>
              <p:cNvPr id="126982" name="Group 39"/>
              <p:cNvGrpSpPr>
                <a:grpSpLocks/>
              </p:cNvGrpSpPr>
              <p:nvPr/>
            </p:nvGrpSpPr>
            <p:grpSpPr bwMode="auto">
              <a:xfrm>
                <a:off x="288" y="3589"/>
                <a:ext cx="2448" cy="223"/>
                <a:chOff x="288" y="3589"/>
                <a:chExt cx="2448" cy="223"/>
              </a:xfrm>
            </p:grpSpPr>
            <p:sp>
              <p:nvSpPr>
                <p:cNvPr id="126989" name="Line 26"/>
                <p:cNvSpPr>
                  <a:spLocks noChangeShapeType="1"/>
                </p:cNvSpPr>
                <p:nvPr/>
              </p:nvSpPr>
              <p:spPr bwMode="auto">
                <a:xfrm>
                  <a:off x="288" y="3701"/>
                  <a:ext cx="816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  <p:sp>
              <p:nvSpPr>
                <p:cNvPr id="8911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248" y="3589"/>
                  <a:ext cx="1488" cy="2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pt-BR" altLang="pt-BR" sz="1125" b="1">
                      <a:solidFill>
                        <a:srgbClr val="FF66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Orçamentos próprios</a:t>
                  </a:r>
                </a:p>
              </p:txBody>
            </p:sp>
          </p:grpSp>
          <p:grpSp>
            <p:nvGrpSpPr>
              <p:cNvPr id="126983" name="Group 40"/>
              <p:cNvGrpSpPr>
                <a:grpSpLocks/>
              </p:cNvGrpSpPr>
              <p:nvPr/>
            </p:nvGrpSpPr>
            <p:grpSpPr bwMode="auto">
              <a:xfrm>
                <a:off x="288" y="3725"/>
                <a:ext cx="3264" cy="223"/>
                <a:chOff x="288" y="3741"/>
                <a:chExt cx="3264" cy="223"/>
              </a:xfrm>
            </p:grpSpPr>
            <p:sp>
              <p:nvSpPr>
                <p:cNvPr id="8911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248" y="3741"/>
                  <a:ext cx="2304" cy="2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pt-BR" altLang="pt-BR" sz="1125" b="1">
                      <a:solidFill>
                        <a:srgbClr val="99CC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Transferências  intergovernamentais</a:t>
                  </a:r>
                </a:p>
              </p:txBody>
            </p:sp>
            <p:sp>
              <p:nvSpPr>
                <p:cNvPr id="126988" name="Line 29"/>
                <p:cNvSpPr>
                  <a:spLocks noChangeShapeType="1"/>
                </p:cNvSpPr>
                <p:nvPr/>
              </p:nvSpPr>
              <p:spPr bwMode="auto">
                <a:xfrm>
                  <a:off x="288" y="3853"/>
                  <a:ext cx="816" cy="0"/>
                </a:xfrm>
                <a:prstGeom prst="line">
                  <a:avLst/>
                </a:prstGeom>
                <a:noFill/>
                <a:ln w="19050">
                  <a:solidFill>
                    <a:srgbClr val="99CCFF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</p:grpSp>
          <p:grpSp>
            <p:nvGrpSpPr>
              <p:cNvPr id="126984" name="Group 41"/>
              <p:cNvGrpSpPr>
                <a:grpSpLocks/>
              </p:cNvGrpSpPr>
              <p:nvPr/>
            </p:nvGrpSpPr>
            <p:grpSpPr bwMode="auto">
              <a:xfrm>
                <a:off x="288" y="3861"/>
                <a:ext cx="2736" cy="223"/>
                <a:chOff x="288" y="3893"/>
                <a:chExt cx="2736" cy="223"/>
              </a:xfrm>
            </p:grpSpPr>
            <p:sp>
              <p:nvSpPr>
                <p:cNvPr id="8911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248" y="3893"/>
                  <a:ext cx="1776" cy="2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pt-BR" altLang="pt-BR" sz="1125" b="1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Pagamento a prestadores</a:t>
                  </a:r>
                </a:p>
              </p:txBody>
            </p:sp>
            <p:sp>
              <p:nvSpPr>
                <p:cNvPr id="126986" name="Line 31"/>
                <p:cNvSpPr>
                  <a:spLocks noChangeShapeType="1"/>
                </p:cNvSpPr>
                <p:nvPr/>
              </p:nvSpPr>
              <p:spPr bwMode="auto">
                <a:xfrm>
                  <a:off x="288" y="4005"/>
                  <a:ext cx="816" cy="0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pt-BR" sz="1350"/>
                </a:p>
              </p:txBody>
            </p:sp>
          </p:grpSp>
        </p:grpSp>
      </p:grpSp>
      <p:sp>
        <p:nvSpPr>
          <p:cNvPr id="89121" name="Rectangle 33"/>
          <p:cNvSpPr>
            <a:spLocks noChangeArrowheads="1"/>
          </p:cNvSpPr>
          <p:nvPr/>
        </p:nvSpPr>
        <p:spPr bwMode="auto">
          <a:xfrm>
            <a:off x="1176337" y="92120"/>
            <a:ext cx="6824663" cy="7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altLang="pt-BR" sz="2850">
                <a:solidFill>
                  <a:srgbClr val="FFCC00"/>
                </a:solidFill>
              </a:rPr>
              <a:t>Descentralização e Fluxos Financeiros</a:t>
            </a:r>
          </a:p>
        </p:txBody>
      </p:sp>
    </p:spTree>
    <p:extLst>
      <p:ext uri="{BB962C8B-B14F-4D97-AF65-F5344CB8AC3E}">
        <p14:creationId xmlns:p14="http://schemas.microsoft.com/office/powerpoint/2010/main" val="1995890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 dirty="0"/>
              <a:t>Reforço à fiscalização dos planos para defesa dos usuários e da qualidade dos planos de saúde.</a:t>
            </a:r>
          </a:p>
          <a:p>
            <a:pPr lvl="0">
              <a:lnSpc>
                <a:spcPct val="100000"/>
              </a:lnSpc>
            </a:pPr>
            <a:r>
              <a:rPr lang="pt-BR" sz="2400" dirty="0"/>
              <a:t>Novos critérios de suspensão de vendas. Passam a ser considerados todos os itens relacionados à negativa de cobertura, decorrente de desrespeito a:</a:t>
            </a:r>
          </a:p>
          <a:p>
            <a:pPr lvl="1">
              <a:spcBef>
                <a:spcPts val="600"/>
              </a:spcBef>
            </a:pPr>
            <a:r>
              <a:rPr lang="pt-BR" sz="2000" dirty="0"/>
              <a:t>de procedimentos.</a:t>
            </a:r>
          </a:p>
          <a:p>
            <a:pPr lvl="1">
              <a:spcBef>
                <a:spcPts val="600"/>
              </a:spcBef>
            </a:pPr>
            <a:r>
              <a:rPr lang="pt-BR" sz="2000" dirty="0"/>
              <a:t>Período de carência.</a:t>
            </a:r>
          </a:p>
          <a:p>
            <a:pPr lvl="1">
              <a:spcBef>
                <a:spcPts val="600"/>
              </a:spcBef>
            </a:pPr>
            <a:r>
              <a:rPr lang="pt-BR" sz="2000" dirty="0"/>
              <a:t>Rede de atendimento. </a:t>
            </a:r>
          </a:p>
          <a:p>
            <a:pPr lvl="1">
              <a:spcBef>
                <a:spcPts val="600"/>
              </a:spcBef>
            </a:pPr>
            <a:r>
              <a:rPr lang="pt-BR" sz="2000" dirty="0"/>
              <a:t>Reembolso.</a:t>
            </a:r>
          </a:p>
          <a:p>
            <a:pPr lvl="1">
              <a:spcBef>
                <a:spcPts val="600"/>
              </a:spcBef>
            </a:pPr>
            <a:r>
              <a:rPr lang="pt-BR" sz="2000" dirty="0"/>
              <a:t>Mecanismos de autorização para os procedimentos.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Fiscalização de planos de saúde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143254"/>
            <a:ext cx="3471921" cy="114300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07504" y="1110996"/>
            <a:ext cx="8856984" cy="3837017"/>
          </a:xfrm>
        </p:spPr>
        <p:txBody>
          <a:bodyPr>
            <a:noAutofit/>
          </a:bodyPr>
          <a:lstStyle/>
          <a:p>
            <a:r>
              <a:rPr lang="pt-BR" sz="1800" dirty="0"/>
              <a:t>Ampliar a oferta de serviços e ações para atender as necessidades de saúde, respeitando os princípios da integralidade, humanização e justiça social e as diversidades ambientais, sociais e sanitárias das regiões, buscando reduzir as mortes evitáveis e melhorando as condições de vida das pessoas.</a:t>
            </a:r>
          </a:p>
          <a:p>
            <a:r>
              <a:rPr lang="pt-BR" sz="1800" dirty="0"/>
              <a:t>Ampliar e qualificar o acesso aos serviços de saúde de qualidade, em tempo adequado, com ênfase na humanização, equidade e no atendimento das necessidades de saúde, aprimorando a política de atenção básica, especializada, ambulatorial e hospitalar, e garantindo o acesso a medicamentos no âmbito do SUS.</a:t>
            </a:r>
          </a:p>
          <a:p>
            <a:r>
              <a:rPr lang="pt-BR" sz="1800" dirty="0"/>
              <a:t>Aprimorar as redes de atenção e promover o cuidado integral às pessoas nos vários ciclos de vida (criança, adolescente, jovem, adulto e idoso), considerando as questões de gênero e das populações em situação de vulnerabilidade social, na atenção básica, nas redes temáticas e nas redes de atenção nas regiões de saúde.</a:t>
            </a:r>
          </a:p>
          <a:p>
            <a:r>
              <a:rPr lang="pt-BR" sz="1800" dirty="0"/>
              <a:t>Aprimorar o marco regulatório da vigilância sanitária, garantindo o acesso e a qualidade na atenção à saúde.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Diretrizes e Desafios</a:t>
            </a:r>
          </a:p>
        </p:txBody>
      </p:sp>
    </p:spTree>
    <p:extLst>
      <p:ext uri="{BB962C8B-B14F-4D97-AF65-F5344CB8AC3E}">
        <p14:creationId xmlns:p14="http://schemas.microsoft.com/office/powerpoint/2010/main" val="323663446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t-BR" dirty="0"/>
              <a:t>Defesa dos usuários e da qualidade</a:t>
            </a:r>
            <a:br>
              <a:rPr lang="pt-BR" dirty="0"/>
            </a:br>
            <a:r>
              <a:rPr lang="pt-BR" dirty="0"/>
              <a:t>dos planos de saúde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832203"/>
              </p:ext>
            </p:extLst>
          </p:nvPr>
        </p:nvGraphicFramePr>
        <p:xfrm>
          <a:off x="700668" y="1000114"/>
          <a:ext cx="7742664" cy="239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0" y="3392116"/>
            <a:ext cx="9144000" cy="796511"/>
            <a:chOff x="0" y="3291807"/>
            <a:chExt cx="9144000" cy="796511"/>
          </a:xfrm>
        </p:grpSpPr>
        <p:sp>
          <p:nvSpPr>
            <p:cNvPr id="7" name="Retângulo 6"/>
            <p:cNvSpPr/>
            <p:nvPr/>
          </p:nvSpPr>
          <p:spPr>
            <a:xfrm>
              <a:off x="0" y="3291807"/>
              <a:ext cx="9144000" cy="796511"/>
            </a:xfrm>
            <a:prstGeom prst="rect">
              <a:avLst/>
            </a:prstGeom>
            <a:solidFill>
              <a:srgbClr val="F0A22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6"/>
            <p:cNvSpPr txBox="1">
              <a:spLocks noChangeArrowheads="1"/>
            </p:cNvSpPr>
            <p:nvPr/>
          </p:nvSpPr>
          <p:spPr bwMode="auto">
            <a:xfrm>
              <a:off x="144016" y="3334518"/>
              <a:ext cx="885596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accent2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1800" dirty="0">
                  <a:solidFill>
                    <a:schemeClr val="tx1"/>
                  </a:solidFill>
                </a:rPr>
                <a:t>Em 2014 foram arrecadados mais do que nos anos 2006 a 2013 somados.</a:t>
              </a:r>
            </a:p>
            <a:p>
              <a:pPr algn="ctr" eaLnBrk="1" hangingPunct="1"/>
              <a:r>
                <a:rPr lang="pt-BR" altLang="pt-BR" sz="1600" dirty="0">
                  <a:solidFill>
                    <a:schemeClr val="tx1"/>
                  </a:solidFill>
                </a:rPr>
                <a:t>Nesta década: R$ 789,6 milhões. Na década passada: R$ 109,6 milhões.</a:t>
              </a: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1" y="489727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38488" lvl="0"/>
            <a:r>
              <a:rPr lang="pt-BR" sz="1000" i="1" dirty="0"/>
              <a:t>Fonte: Agência Nacional de Saúde Suplementar - ANS, (*até abr/15).</a:t>
            </a:r>
          </a:p>
        </p:txBody>
      </p:sp>
      <p:pic>
        <p:nvPicPr>
          <p:cNvPr id="6" name="Shape 1146"/>
          <p:cNvPicPr preferRelativeResize="0"/>
          <p:nvPr/>
        </p:nvPicPr>
        <p:blipFill rotWithShape="1">
          <a:blip r:embed="rId3" cstate="print">
            <a:alphaModFix/>
          </a:blip>
          <a:srcRect l="4687" t="48889" b="26539"/>
          <a:stretch/>
        </p:blipFill>
        <p:spPr>
          <a:xfrm>
            <a:off x="0" y="3786196"/>
            <a:ext cx="9144000" cy="1357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Complexo Industrial da Saúde e Relação Público-Privado</a:t>
            </a: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sz="2800" dirty="0"/>
              <a:t>Fortalecer o Complexo Industrial da Saúde para expandir a produção nacional de tecnologias estratégicas e a inovação em saúde.</a:t>
            </a:r>
            <a:endParaRPr lang="pt-BR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Diretrizes e Desafios</a:t>
            </a:r>
          </a:p>
        </p:txBody>
      </p:sp>
    </p:spTree>
    <p:extLst>
      <p:ext uri="{BB962C8B-B14F-4D97-AF65-F5344CB8AC3E}">
        <p14:creationId xmlns:p14="http://schemas.microsoft.com/office/powerpoint/2010/main" val="2365433576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Inovação no SUS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85720" y="1110996"/>
            <a:ext cx="8678768" cy="3837017"/>
          </a:xfrm>
        </p:spPr>
        <p:txBody>
          <a:bodyPr>
            <a:noAutofit/>
          </a:bodyPr>
          <a:lstStyle/>
          <a:p>
            <a:pPr marL="177800" indent="-163513">
              <a:spcBef>
                <a:spcPts val="600"/>
              </a:spcBef>
            </a:pPr>
            <a:r>
              <a:rPr lang="pt-BR" sz="2100" dirty="0" err="1"/>
              <a:t>PDPs</a:t>
            </a:r>
            <a:r>
              <a:rPr lang="pt-BR" sz="2100" dirty="0"/>
              <a:t> – Novo marco regulatório em 2014.</a:t>
            </a:r>
          </a:p>
          <a:p>
            <a:pPr marL="447675" lvl="1">
              <a:spcBef>
                <a:spcPts val="600"/>
              </a:spcBef>
            </a:pPr>
            <a:r>
              <a:rPr lang="pt-BR" sz="1700" dirty="0"/>
              <a:t>Até 2014 foram aprovadas 104 </a:t>
            </a:r>
            <a:r>
              <a:rPr lang="pt-BR" sz="1700" dirty="0" err="1"/>
              <a:t>PDPs</a:t>
            </a:r>
            <a:r>
              <a:rPr lang="pt-BR" sz="1700" dirty="0"/>
              <a:t>, 9 destinadas a</a:t>
            </a:r>
            <a:br>
              <a:rPr lang="pt-BR" sz="1700" dirty="0"/>
            </a:br>
            <a:r>
              <a:rPr lang="pt-BR" sz="1700" dirty="0" err="1"/>
              <a:t>P&amp;D</a:t>
            </a:r>
            <a:r>
              <a:rPr lang="pt-BR" sz="1700" dirty="0"/>
              <a:t> (73 medicamentos e 28 produtos para a saúde).</a:t>
            </a:r>
          </a:p>
          <a:p>
            <a:pPr marL="447675" lvl="1">
              <a:spcBef>
                <a:spcPts val="600"/>
              </a:spcBef>
            </a:pPr>
            <a:r>
              <a:rPr lang="pt-BR" sz="1700" dirty="0"/>
              <a:t>Até dez/14, 32 </a:t>
            </a:r>
            <a:r>
              <a:rPr lang="pt-BR" sz="1700" dirty="0" err="1"/>
              <a:t>PDPs</a:t>
            </a:r>
            <a:r>
              <a:rPr lang="pt-BR" sz="1700" dirty="0"/>
              <a:t> tinham produtos com registros</a:t>
            </a:r>
            <a:br>
              <a:rPr lang="pt-BR" sz="1700" dirty="0"/>
            </a:br>
            <a:r>
              <a:rPr lang="pt-BR" sz="1700" dirty="0"/>
              <a:t>na </a:t>
            </a:r>
            <a:r>
              <a:rPr lang="pt-BR" sz="1700" dirty="0" err="1"/>
              <a:t>Anvisa</a:t>
            </a:r>
            <a:r>
              <a:rPr lang="pt-BR" sz="1700" dirty="0"/>
              <a:t>. 27 já estão sendo adquiridos pelo MS.</a:t>
            </a:r>
          </a:p>
          <a:p>
            <a:pPr marL="447675" lvl="1">
              <a:spcBef>
                <a:spcPts val="600"/>
              </a:spcBef>
            </a:pPr>
            <a:r>
              <a:rPr lang="pt-BR" sz="1700" dirty="0"/>
              <a:t>Em 2014, o impacto das </a:t>
            </a:r>
            <a:r>
              <a:rPr lang="pt-BR" sz="1700" dirty="0" err="1"/>
              <a:t>PDPs</a:t>
            </a:r>
            <a:r>
              <a:rPr lang="pt-BR" sz="1700" dirty="0"/>
              <a:t> correspondeu a</a:t>
            </a:r>
            <a:br>
              <a:rPr lang="pt-BR" sz="1700" dirty="0"/>
            </a:br>
            <a:r>
              <a:rPr lang="pt-BR" sz="1700" dirty="0"/>
              <a:t>33,61% do volume total de compras.</a:t>
            </a:r>
          </a:p>
          <a:p>
            <a:pPr marL="177800" indent="-163513"/>
            <a:r>
              <a:rPr lang="pt-BR" sz="2100" dirty="0" err="1"/>
              <a:t>Hemobrás</a:t>
            </a:r>
            <a:r>
              <a:rPr lang="pt-BR" sz="2100" dirty="0"/>
              <a:t>.</a:t>
            </a:r>
          </a:p>
          <a:p>
            <a:pPr marL="447675" lvl="1">
              <a:spcBef>
                <a:spcPts val="600"/>
              </a:spcBef>
            </a:pPr>
            <a:r>
              <a:rPr lang="pt-BR" sz="1700" dirty="0"/>
              <a:t>Finalização da transferência de tecnologia (2021).</a:t>
            </a:r>
          </a:p>
          <a:p>
            <a:pPr marL="447675" lvl="1">
              <a:spcBef>
                <a:spcPts val="600"/>
              </a:spcBef>
            </a:pPr>
            <a:r>
              <a:rPr lang="pt-BR" sz="1700" dirty="0"/>
              <a:t>57 % de conclusão da obra (finalização 2016).</a:t>
            </a:r>
          </a:p>
          <a:p>
            <a:pPr marL="447675" lvl="1">
              <a:spcBef>
                <a:spcPts val="600"/>
              </a:spcBef>
            </a:pPr>
            <a:r>
              <a:rPr lang="pt-BR" sz="1700" dirty="0"/>
              <a:t>PDP recombinante (453 milhões de </a:t>
            </a:r>
            <a:r>
              <a:rPr lang="pt-BR" sz="1700" dirty="0" err="1"/>
              <a:t>Uis</a:t>
            </a:r>
            <a:r>
              <a:rPr lang="pt-BR" sz="1700" dirty="0"/>
              <a:t> entregues até mar/15).</a:t>
            </a:r>
          </a:p>
          <a:p>
            <a:pPr marL="447675" lvl="1">
              <a:spcBef>
                <a:spcPts val="600"/>
              </a:spcBef>
            </a:pPr>
            <a:r>
              <a:rPr lang="pt-BR" sz="1700" dirty="0"/>
              <a:t>Transferência de tecnologia </a:t>
            </a:r>
            <a:r>
              <a:rPr lang="pt-BR" sz="1700" dirty="0" err="1"/>
              <a:t>hemoderivados</a:t>
            </a:r>
            <a:r>
              <a:rPr lang="pt-BR" sz="1700" dirty="0"/>
              <a:t> (29 milhões de </a:t>
            </a:r>
            <a:r>
              <a:rPr lang="pt-BR" sz="1700" dirty="0" err="1"/>
              <a:t>Uis</a:t>
            </a:r>
            <a:r>
              <a:rPr lang="pt-BR" sz="1700" dirty="0"/>
              <a:t> entregues até mar/15).</a:t>
            </a:r>
          </a:p>
        </p:txBody>
      </p:sp>
      <p:pic>
        <p:nvPicPr>
          <p:cNvPr id="6" name="Imagem 5" descr="shutterstock_131746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9" y="1285865"/>
            <a:ext cx="3786182" cy="26432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357554" y="1203598"/>
            <a:ext cx="5606934" cy="3154102"/>
          </a:xfrm>
        </p:spPr>
        <p:txBody>
          <a:bodyPr>
            <a:normAutofit/>
          </a:bodyPr>
          <a:lstStyle/>
          <a:p>
            <a:r>
              <a:rPr lang="pt-BR" sz="2600" dirty="0"/>
              <a:t>Alta de </a:t>
            </a:r>
            <a:r>
              <a:rPr lang="pt-BR" sz="2600" b="1" dirty="0">
                <a:solidFill>
                  <a:schemeClr val="accent4"/>
                </a:solidFill>
              </a:rPr>
              <a:t>142%</a:t>
            </a:r>
            <a:r>
              <a:rPr lang="pt-BR" sz="2600" dirty="0"/>
              <a:t> no investimento em pesquisa, produção e inovação em saúde até 2015.</a:t>
            </a:r>
          </a:p>
          <a:p>
            <a:r>
              <a:rPr lang="pt-BR" sz="2600" b="1" dirty="0">
                <a:solidFill>
                  <a:schemeClr val="accent4"/>
                </a:solidFill>
              </a:rPr>
              <a:t>104</a:t>
            </a:r>
            <a:r>
              <a:rPr lang="pt-BR" sz="2600" dirty="0"/>
              <a:t> parcerias formalizadas </a:t>
            </a:r>
            <a:r>
              <a:rPr lang="pt-BR" sz="2600" b="1" dirty="0">
                <a:solidFill>
                  <a:schemeClr val="accent4"/>
                </a:solidFill>
              </a:rPr>
              <a:t>97</a:t>
            </a:r>
            <a:r>
              <a:rPr lang="pt-BR" sz="2600" dirty="0"/>
              <a:t> produtos acabados.</a:t>
            </a:r>
          </a:p>
          <a:p>
            <a:r>
              <a:rPr lang="pt-BR" sz="2600" b="1" dirty="0">
                <a:solidFill>
                  <a:schemeClr val="accent4"/>
                </a:solidFill>
              </a:rPr>
              <a:t>79</a:t>
            </a:r>
            <a:r>
              <a:rPr lang="pt-BR" sz="2600" dirty="0"/>
              <a:t> parceiros envolvidos, sendo </a:t>
            </a:r>
            <a:r>
              <a:rPr lang="pt-BR" sz="2600" b="1" dirty="0">
                <a:solidFill>
                  <a:schemeClr val="accent4"/>
                </a:solidFill>
              </a:rPr>
              <a:t>19</a:t>
            </a:r>
            <a:r>
              <a:rPr lang="pt-BR" sz="2600" dirty="0"/>
              <a:t> laboratórios públicos e </a:t>
            </a:r>
            <a:r>
              <a:rPr lang="pt-BR" sz="2600" b="1" dirty="0">
                <a:solidFill>
                  <a:schemeClr val="accent4"/>
                </a:solidFill>
              </a:rPr>
              <a:t>60</a:t>
            </a:r>
            <a:r>
              <a:rPr lang="pt-BR" sz="2600" dirty="0"/>
              <a:t> privados.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Inovação no SUS</a:t>
            </a:r>
          </a:p>
        </p:txBody>
      </p:sp>
      <p:pic>
        <p:nvPicPr>
          <p:cNvPr id="4" name="Shape 1540"/>
          <p:cNvPicPr preferRelativeResize="0"/>
          <p:nvPr/>
        </p:nvPicPr>
        <p:blipFill rotWithShape="1">
          <a:blip r:embed="rId2" cstate="print">
            <a:alphaModFix/>
          </a:blip>
          <a:srcRect t="7830" r="28391"/>
          <a:stretch/>
        </p:blipFill>
        <p:spPr>
          <a:xfrm>
            <a:off x="348082" y="1357304"/>
            <a:ext cx="2979021" cy="2500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180162" y="3742053"/>
            <a:ext cx="2880000" cy="1260000"/>
          </a:xfrm>
          <a:prstGeom prst="rect">
            <a:avLst/>
          </a:prstGeom>
          <a:solidFill>
            <a:srgbClr val="F0A22E">
              <a:alpha val="30196"/>
            </a:srgbClr>
          </a:solidFill>
        </p:spPr>
        <p:txBody>
          <a:bodyPr wrap="square" lIns="36000" tIns="36000" rIns="36000" bIns="36000" anchor="b">
            <a:spAutoFit/>
          </a:bodyPr>
          <a:lstStyle/>
          <a:p>
            <a:pPr lvl="0" algn="ctr">
              <a:lnSpc>
                <a:spcPct val="85000"/>
              </a:lnSpc>
              <a:buClr>
                <a:schemeClr val="dk2"/>
              </a:buClr>
              <a:buSzPct val="25000"/>
            </a:pPr>
            <a:r>
              <a:rPr lang="en-US" sz="1500" b="1" dirty="0" err="1">
                <a:ea typeface="Calibri"/>
                <a:cs typeface="Calibri"/>
                <a:sym typeface="Calibri"/>
              </a:rPr>
              <a:t>Parcerias</a:t>
            </a:r>
            <a:r>
              <a:rPr lang="en-US" sz="1500" b="1" dirty="0">
                <a:ea typeface="Calibri"/>
                <a:cs typeface="Calibri"/>
                <a:sym typeface="Calibri"/>
              </a:rPr>
              <a:t> de </a:t>
            </a:r>
            <a:r>
              <a:rPr lang="en-US" sz="1500" b="1" dirty="0" err="1">
                <a:ea typeface="Calibri"/>
                <a:cs typeface="Calibri"/>
                <a:sym typeface="Calibri"/>
              </a:rPr>
              <a:t>Desenvolvimento</a:t>
            </a:r>
            <a:r>
              <a:rPr lang="en-US" sz="1500" b="1" dirty="0">
                <a:ea typeface="Calibri"/>
                <a:cs typeface="Calibri"/>
                <a:sym typeface="Calibri"/>
              </a:rPr>
              <a:t> </a:t>
            </a:r>
          </a:p>
          <a:p>
            <a:pPr lvl="0" algn="ctr">
              <a:lnSpc>
                <a:spcPct val="85000"/>
              </a:lnSpc>
              <a:buClr>
                <a:schemeClr val="dk2"/>
              </a:buClr>
              <a:buSzPct val="25000"/>
            </a:pPr>
            <a:r>
              <a:rPr lang="en-US" sz="1500" b="1" dirty="0" err="1">
                <a:ea typeface="Calibri"/>
                <a:cs typeface="Calibri"/>
                <a:sym typeface="Calibri"/>
              </a:rPr>
              <a:t>Produtivo</a:t>
            </a:r>
            <a:r>
              <a:rPr lang="en-US" sz="1500" b="1" dirty="0">
                <a:ea typeface="Calibri"/>
                <a:cs typeface="Calibri"/>
                <a:sym typeface="Calibri"/>
              </a:rPr>
              <a:t> (PDP)</a:t>
            </a:r>
            <a:br>
              <a:rPr lang="en-US" sz="3200" b="1" dirty="0">
                <a:ea typeface="Calibri"/>
                <a:cs typeface="Calibri"/>
                <a:sym typeface="Calibri"/>
              </a:rPr>
            </a:br>
            <a:r>
              <a:rPr lang="en-US" sz="3200" b="1" dirty="0">
                <a:ea typeface="Calibri"/>
                <a:cs typeface="Calibri"/>
                <a:sym typeface="Calibri"/>
              </a:rPr>
              <a:t>R</a:t>
            </a: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$ 1,5 </a:t>
            </a:r>
            <a:r>
              <a:rPr lang="en-US" sz="3200" b="1" dirty="0" err="1">
                <a:latin typeface="Calibri"/>
                <a:ea typeface="Calibri"/>
                <a:cs typeface="Calibri"/>
                <a:sym typeface="Calibri"/>
              </a:rPr>
              <a:t>bilhão</a:t>
            </a:r>
            <a:br>
              <a:rPr lang="en-US" sz="32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investimentos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até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 2015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500429" y="4493752"/>
            <a:ext cx="5643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pt-BR" sz="1000" i="1" dirty="0"/>
              <a:t>Fonte: Secretaria de Ciência , Tecnologia e Insumos Estratégicos (SCTIE/MS).</a:t>
            </a:r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Comissão Nacional de Incorporação de Tecnologias no SUS (</a:t>
            </a:r>
            <a:r>
              <a:rPr lang="pt-BR" dirty="0" err="1"/>
              <a:t>Conitec</a:t>
            </a:r>
            <a:r>
              <a:rPr lang="pt-BR" dirty="0"/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/>
          <a:stretch>
            <a:fillRect/>
          </a:stretch>
        </p:blipFill>
        <p:spPr bwMode="auto">
          <a:xfrm>
            <a:off x="612416" y="1275844"/>
            <a:ext cx="5745534" cy="37455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072198" y="1275844"/>
            <a:ext cx="3071802" cy="3888000"/>
          </a:xfrm>
          <a:prstGeom prst="rect">
            <a:avLst/>
          </a:prstGeom>
          <a:solidFill>
            <a:srgbClr val="FF99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rgbClr val="FFFFFF"/>
              </a:buClr>
              <a:buSzPct val="25000"/>
              <a:buFont typeface="Wingdings" panose="05000000000000000000" pitchFamily="2" charset="2"/>
              <a:buChar char="ü"/>
            </a:pPr>
            <a:endParaRPr lang="en-US" sz="1100" i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357950" y="1275844"/>
            <a:ext cx="2786050" cy="3867656"/>
          </a:xfrm>
        </p:spPr>
        <p:txBody>
          <a:bodyPr lIns="108000" tIns="36000" rIns="108000"/>
          <a:lstStyle/>
          <a:p>
            <a:pPr marL="0" indent="0" algn="ctr">
              <a:buNone/>
            </a:pPr>
            <a:r>
              <a:rPr lang="pt-BR" dirty="0"/>
              <a:t>Desde 2012 o Ministério da Saúde incorporou 114 novos medicamentos e procedimentos no SUS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072198" y="4912668"/>
            <a:ext cx="3071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pt-BR" sz="900" i="1" dirty="0"/>
              <a:t>Fonte: SCTIE/MS.</a:t>
            </a: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Pesquisas da Saúde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104554" y="1099786"/>
            <a:ext cx="8928988" cy="3973146"/>
            <a:chOff x="104554" y="1099786"/>
            <a:chExt cx="8928988" cy="3973146"/>
          </a:xfrm>
        </p:grpSpPr>
        <p:sp>
          <p:nvSpPr>
            <p:cNvPr id="6" name="Forma livre 5"/>
            <p:cNvSpPr/>
            <p:nvPr/>
          </p:nvSpPr>
          <p:spPr>
            <a:xfrm>
              <a:off x="104554" y="1099786"/>
              <a:ext cx="1331803" cy="316800"/>
            </a:xfrm>
            <a:custGeom>
              <a:avLst/>
              <a:gdLst>
                <a:gd name="connsiteX0" fmla="*/ 0 w 1331803"/>
                <a:gd name="connsiteY0" fmla="*/ 0 h 316800"/>
                <a:gd name="connsiteX1" fmla="*/ 1331803 w 1331803"/>
                <a:gd name="connsiteY1" fmla="*/ 0 h 316800"/>
                <a:gd name="connsiteX2" fmla="*/ 1331803 w 1331803"/>
                <a:gd name="connsiteY2" fmla="*/ 316800 h 316800"/>
                <a:gd name="connsiteX3" fmla="*/ 0 w 1331803"/>
                <a:gd name="connsiteY3" fmla="*/ 316800 h 316800"/>
                <a:gd name="connsiteX4" fmla="*/ 0 w 133180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6800">
                  <a:moveTo>
                    <a:pt x="0" y="0"/>
                  </a:moveTo>
                  <a:lnTo>
                    <a:pt x="1331803" y="0"/>
                  </a:lnTo>
                  <a:lnTo>
                    <a:pt x="133180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PNS</a:t>
              </a:r>
            </a:p>
          </p:txBody>
        </p:sp>
        <p:sp>
          <p:nvSpPr>
            <p:cNvPr id="7" name="Forma livre 6"/>
            <p:cNvSpPr/>
            <p:nvPr/>
          </p:nvSpPr>
          <p:spPr>
            <a:xfrm>
              <a:off x="104554" y="1416586"/>
              <a:ext cx="1331803" cy="3656346"/>
            </a:xfrm>
            <a:custGeom>
              <a:avLst/>
              <a:gdLst>
                <a:gd name="connsiteX0" fmla="*/ 0 w 1331803"/>
                <a:gd name="connsiteY0" fmla="*/ 0 h 3125182"/>
                <a:gd name="connsiteX1" fmla="*/ 1331803 w 1331803"/>
                <a:gd name="connsiteY1" fmla="*/ 0 h 3125182"/>
                <a:gd name="connsiteX2" fmla="*/ 1331803 w 1331803"/>
                <a:gd name="connsiteY2" fmla="*/ 3125182 h 3125182"/>
                <a:gd name="connsiteX3" fmla="*/ 0 w 1331803"/>
                <a:gd name="connsiteY3" fmla="*/ 3125182 h 3125182"/>
                <a:gd name="connsiteX4" fmla="*/ 0 w 1331803"/>
                <a:gd name="connsiteY4" fmla="*/ 0 h 312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25182">
                  <a:moveTo>
                    <a:pt x="0" y="0"/>
                  </a:moveTo>
                  <a:lnTo>
                    <a:pt x="1331803" y="0"/>
                  </a:lnTo>
                  <a:lnTo>
                    <a:pt x="1331803" y="3125182"/>
                  </a:lnTo>
                  <a:lnTo>
                    <a:pt x="0" y="3125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36000" bIns="36000" numCol="1" spcCol="1270" anchor="t" anchorCtr="0">
              <a:noAutofit/>
            </a:bodyPr>
            <a:lstStyle/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b="1" kern="1200" dirty="0"/>
                <a:t>Pesquisa Nacional de Saúde</a:t>
              </a:r>
            </a:p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kern="1200" dirty="0"/>
                <a:t>Pesquisa de base domiciliar,</a:t>
              </a:r>
              <a:br>
                <a:rPr lang="pt-BR" sz="1400" kern="1200" dirty="0"/>
              </a:br>
              <a:r>
                <a:rPr lang="pt-BR" sz="1400" kern="1200" dirty="0"/>
                <a:t>realizada em parceria com IBGE, com o objetivo de caracterizar a situação e os estilos de vida da população,</a:t>
              </a:r>
              <a:br>
                <a:rPr lang="pt-BR" sz="1400" kern="1200" dirty="0"/>
              </a:br>
              <a:r>
                <a:rPr lang="pt-BR" sz="1400" kern="1200" dirty="0"/>
                <a:t>bem como o uso dos serviços médicos.</a:t>
              </a: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1622811" y="1099786"/>
              <a:ext cx="1331803" cy="316800"/>
            </a:xfrm>
            <a:custGeom>
              <a:avLst/>
              <a:gdLst>
                <a:gd name="connsiteX0" fmla="*/ 0 w 1331803"/>
                <a:gd name="connsiteY0" fmla="*/ 0 h 316800"/>
                <a:gd name="connsiteX1" fmla="*/ 1331803 w 1331803"/>
                <a:gd name="connsiteY1" fmla="*/ 0 h 316800"/>
                <a:gd name="connsiteX2" fmla="*/ 1331803 w 1331803"/>
                <a:gd name="connsiteY2" fmla="*/ 316800 h 316800"/>
                <a:gd name="connsiteX3" fmla="*/ 0 w 1331803"/>
                <a:gd name="connsiteY3" fmla="*/ 316800 h 316800"/>
                <a:gd name="connsiteX4" fmla="*/ 0 w 133180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6800">
                  <a:moveTo>
                    <a:pt x="0" y="0"/>
                  </a:moveTo>
                  <a:lnTo>
                    <a:pt x="1331803" y="0"/>
                  </a:lnTo>
                  <a:lnTo>
                    <a:pt x="133180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942110"/>
                <a:satOff val="-1258"/>
                <a:lumOff val="745"/>
                <a:alphaOff val="0"/>
              </a:schemeClr>
            </a:lnRef>
            <a:fillRef idx="1">
              <a:schemeClr val="accent2">
                <a:hueOff val="-942110"/>
                <a:satOff val="-1258"/>
                <a:lumOff val="745"/>
                <a:alphaOff val="0"/>
              </a:schemeClr>
            </a:fillRef>
            <a:effectRef idx="0">
              <a:schemeClr val="accent2">
                <a:hueOff val="-942110"/>
                <a:satOff val="-1258"/>
                <a:lumOff val="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PNAUM</a:t>
              </a: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1622811" y="1416586"/>
              <a:ext cx="1331803" cy="3656346"/>
            </a:xfrm>
            <a:custGeom>
              <a:avLst/>
              <a:gdLst>
                <a:gd name="connsiteX0" fmla="*/ 0 w 1331803"/>
                <a:gd name="connsiteY0" fmla="*/ 0 h 3125182"/>
                <a:gd name="connsiteX1" fmla="*/ 1331803 w 1331803"/>
                <a:gd name="connsiteY1" fmla="*/ 0 h 3125182"/>
                <a:gd name="connsiteX2" fmla="*/ 1331803 w 1331803"/>
                <a:gd name="connsiteY2" fmla="*/ 3125182 h 3125182"/>
                <a:gd name="connsiteX3" fmla="*/ 0 w 1331803"/>
                <a:gd name="connsiteY3" fmla="*/ 3125182 h 3125182"/>
                <a:gd name="connsiteX4" fmla="*/ 0 w 1331803"/>
                <a:gd name="connsiteY4" fmla="*/ 0 h 312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25182">
                  <a:moveTo>
                    <a:pt x="0" y="0"/>
                  </a:moveTo>
                  <a:lnTo>
                    <a:pt x="1331803" y="0"/>
                  </a:lnTo>
                  <a:lnTo>
                    <a:pt x="1331803" y="3125182"/>
                  </a:lnTo>
                  <a:lnTo>
                    <a:pt x="0" y="3125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1095138"/>
                <a:satOff val="-910"/>
                <a:lumOff val="64"/>
                <a:alphaOff val="0"/>
              </a:schemeClr>
            </a:lnRef>
            <a:fillRef idx="1">
              <a:schemeClr val="accent2">
                <a:tint val="40000"/>
                <a:alpha val="90000"/>
                <a:hueOff val="-1095138"/>
                <a:satOff val="-910"/>
                <a:lumOff val="64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1095138"/>
                <a:satOff val="-910"/>
                <a:lumOff val="6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36000" bIns="36000" numCol="1" spcCol="1270" anchor="t" anchorCtr="0">
              <a:noAutofit/>
            </a:bodyPr>
            <a:lstStyle/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b="1" kern="1200" dirty="0"/>
                <a:t>Pesquisa Nacional sobre Acesso, Utilização e Promoção do Uso Racional de Medicamentos no Brasil</a:t>
              </a:r>
            </a:p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kern="1200" dirty="0"/>
                <a:t>Pesquisa que visa conhecer aspectos relacionados ao acesso, </a:t>
              </a:r>
              <a:r>
                <a:rPr lang="pt-BR" sz="1400" kern="1200" dirty="0" err="1"/>
                <a:t>utiliza-ção</a:t>
              </a:r>
              <a:r>
                <a:rPr lang="pt-BR" sz="1400" kern="1200" dirty="0"/>
                <a:t> e uso racional de medicamentos.</a:t>
              </a: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3141067" y="1099786"/>
              <a:ext cx="1331803" cy="316800"/>
            </a:xfrm>
            <a:custGeom>
              <a:avLst/>
              <a:gdLst>
                <a:gd name="connsiteX0" fmla="*/ 0 w 1331803"/>
                <a:gd name="connsiteY0" fmla="*/ 0 h 316800"/>
                <a:gd name="connsiteX1" fmla="*/ 1331803 w 1331803"/>
                <a:gd name="connsiteY1" fmla="*/ 0 h 316800"/>
                <a:gd name="connsiteX2" fmla="*/ 1331803 w 1331803"/>
                <a:gd name="connsiteY2" fmla="*/ 316800 h 316800"/>
                <a:gd name="connsiteX3" fmla="*/ 0 w 1331803"/>
                <a:gd name="connsiteY3" fmla="*/ 316800 h 316800"/>
                <a:gd name="connsiteX4" fmla="*/ 0 w 133180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6800">
                  <a:moveTo>
                    <a:pt x="0" y="0"/>
                  </a:moveTo>
                  <a:lnTo>
                    <a:pt x="1331803" y="0"/>
                  </a:lnTo>
                  <a:lnTo>
                    <a:pt x="133180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884221"/>
                <a:satOff val="-2516"/>
                <a:lumOff val="1490"/>
                <a:alphaOff val="0"/>
              </a:schemeClr>
            </a:lnRef>
            <a:fillRef idx="1">
              <a:schemeClr val="accent2">
                <a:hueOff val="-1884221"/>
                <a:satOff val="-2516"/>
                <a:lumOff val="1490"/>
                <a:alphaOff val="0"/>
              </a:schemeClr>
            </a:fillRef>
            <a:effectRef idx="0">
              <a:schemeClr val="accent2">
                <a:hueOff val="-1884221"/>
                <a:satOff val="-2516"/>
                <a:lumOff val="1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Vigitel</a:t>
              </a:r>
              <a:endParaRPr lang="pt-BR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3141067" y="1416586"/>
              <a:ext cx="1331803" cy="3656346"/>
            </a:xfrm>
            <a:custGeom>
              <a:avLst/>
              <a:gdLst>
                <a:gd name="connsiteX0" fmla="*/ 0 w 1331803"/>
                <a:gd name="connsiteY0" fmla="*/ 0 h 3125182"/>
                <a:gd name="connsiteX1" fmla="*/ 1331803 w 1331803"/>
                <a:gd name="connsiteY1" fmla="*/ 0 h 3125182"/>
                <a:gd name="connsiteX2" fmla="*/ 1331803 w 1331803"/>
                <a:gd name="connsiteY2" fmla="*/ 3125182 h 3125182"/>
                <a:gd name="connsiteX3" fmla="*/ 0 w 1331803"/>
                <a:gd name="connsiteY3" fmla="*/ 3125182 h 3125182"/>
                <a:gd name="connsiteX4" fmla="*/ 0 w 1331803"/>
                <a:gd name="connsiteY4" fmla="*/ 0 h 312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25182">
                  <a:moveTo>
                    <a:pt x="0" y="0"/>
                  </a:moveTo>
                  <a:lnTo>
                    <a:pt x="1331803" y="0"/>
                  </a:lnTo>
                  <a:lnTo>
                    <a:pt x="1331803" y="3125182"/>
                  </a:lnTo>
                  <a:lnTo>
                    <a:pt x="0" y="3125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2190277"/>
                <a:satOff val="-1820"/>
                <a:lumOff val="128"/>
                <a:alphaOff val="0"/>
              </a:schemeClr>
            </a:lnRef>
            <a:fillRef idx="1">
              <a:schemeClr val="accent2">
                <a:tint val="40000"/>
                <a:alpha val="90000"/>
                <a:hueOff val="-2190277"/>
                <a:satOff val="-1820"/>
                <a:lumOff val="128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2190277"/>
                <a:satOff val="-1820"/>
                <a:lumOff val="12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36000" bIns="36000" numCol="1" spcCol="1270" anchor="t" anchorCtr="0">
              <a:noAutofit/>
            </a:bodyPr>
            <a:lstStyle/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b="1" kern="1200" dirty="0"/>
                <a:t>Vigilância de Fatores de Risco e Proteção para Doenças Crônicas por Inquérito Telefônico</a:t>
              </a:r>
            </a:p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kern="1200" dirty="0"/>
                <a:t>Pesquisa que verifica a frequência e distribuição </a:t>
              </a:r>
              <a:r>
                <a:rPr lang="pt-BR" sz="1400" kern="1200" spc="-30" dirty="0"/>
                <a:t>sociodemográfica</a:t>
              </a:r>
              <a:r>
                <a:rPr lang="pt-BR" sz="1400" kern="1200" dirty="0"/>
                <a:t> dos principais fatores de risco e proteção para doenças crônicas nas capitais brasileiras.</a:t>
              </a: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4659324" y="1099786"/>
              <a:ext cx="1331803" cy="316800"/>
            </a:xfrm>
            <a:custGeom>
              <a:avLst/>
              <a:gdLst>
                <a:gd name="connsiteX0" fmla="*/ 0 w 1331803"/>
                <a:gd name="connsiteY0" fmla="*/ 0 h 316800"/>
                <a:gd name="connsiteX1" fmla="*/ 1331803 w 1331803"/>
                <a:gd name="connsiteY1" fmla="*/ 0 h 316800"/>
                <a:gd name="connsiteX2" fmla="*/ 1331803 w 1331803"/>
                <a:gd name="connsiteY2" fmla="*/ 316800 h 316800"/>
                <a:gd name="connsiteX3" fmla="*/ 0 w 1331803"/>
                <a:gd name="connsiteY3" fmla="*/ 316800 h 316800"/>
                <a:gd name="connsiteX4" fmla="*/ 0 w 133180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6800">
                  <a:moveTo>
                    <a:pt x="0" y="0"/>
                  </a:moveTo>
                  <a:lnTo>
                    <a:pt x="1331803" y="0"/>
                  </a:lnTo>
                  <a:lnTo>
                    <a:pt x="133180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2826331"/>
                <a:satOff val="-3774"/>
                <a:lumOff val="2236"/>
                <a:alphaOff val="0"/>
              </a:schemeClr>
            </a:lnRef>
            <a:fillRef idx="1">
              <a:schemeClr val="accent2">
                <a:hueOff val="-2826331"/>
                <a:satOff val="-3774"/>
                <a:lumOff val="2236"/>
                <a:alphaOff val="0"/>
              </a:schemeClr>
            </a:fillRef>
            <a:effectRef idx="0">
              <a:schemeClr val="accent2">
                <a:hueOff val="-2826331"/>
                <a:satOff val="-3774"/>
                <a:lumOff val="223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Elsa-Brasil</a:t>
              </a:r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4659324" y="1416586"/>
              <a:ext cx="1331803" cy="3656346"/>
            </a:xfrm>
            <a:custGeom>
              <a:avLst/>
              <a:gdLst>
                <a:gd name="connsiteX0" fmla="*/ 0 w 1331803"/>
                <a:gd name="connsiteY0" fmla="*/ 0 h 3125182"/>
                <a:gd name="connsiteX1" fmla="*/ 1331803 w 1331803"/>
                <a:gd name="connsiteY1" fmla="*/ 0 h 3125182"/>
                <a:gd name="connsiteX2" fmla="*/ 1331803 w 1331803"/>
                <a:gd name="connsiteY2" fmla="*/ 3125182 h 3125182"/>
                <a:gd name="connsiteX3" fmla="*/ 0 w 1331803"/>
                <a:gd name="connsiteY3" fmla="*/ 3125182 h 3125182"/>
                <a:gd name="connsiteX4" fmla="*/ 0 w 1331803"/>
                <a:gd name="connsiteY4" fmla="*/ 0 h 312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25182">
                  <a:moveTo>
                    <a:pt x="0" y="0"/>
                  </a:moveTo>
                  <a:lnTo>
                    <a:pt x="1331803" y="0"/>
                  </a:lnTo>
                  <a:lnTo>
                    <a:pt x="1331803" y="3125182"/>
                  </a:lnTo>
                  <a:lnTo>
                    <a:pt x="0" y="3125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3285415"/>
                <a:satOff val="-2730"/>
                <a:lumOff val="191"/>
                <a:alphaOff val="0"/>
              </a:schemeClr>
            </a:lnRef>
            <a:fillRef idx="1">
              <a:schemeClr val="accent2">
                <a:tint val="40000"/>
                <a:alpha val="90000"/>
                <a:hueOff val="-3285415"/>
                <a:satOff val="-2730"/>
                <a:lumOff val="191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3285415"/>
                <a:satOff val="-2730"/>
                <a:lumOff val="19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36000" bIns="36000" numCol="1" spcCol="1270" anchor="t" anchorCtr="0">
              <a:noAutofit/>
            </a:bodyPr>
            <a:lstStyle/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b="1" kern="1200" dirty="0"/>
                <a:t>Estudo Longitudinal de Saúde do Adulto </a:t>
              </a:r>
            </a:p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kern="1200" dirty="0"/>
                <a:t>Investigação multicêntrica de coorte com o propósito de investigar a incidência e os fatores de risco para doenças crônicas, em particular, as cardiovasculares e o diabetes.</a:t>
              </a:r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6177580" y="1099786"/>
              <a:ext cx="1331803" cy="316800"/>
            </a:xfrm>
            <a:custGeom>
              <a:avLst/>
              <a:gdLst>
                <a:gd name="connsiteX0" fmla="*/ 0 w 1331803"/>
                <a:gd name="connsiteY0" fmla="*/ 0 h 316800"/>
                <a:gd name="connsiteX1" fmla="*/ 1331803 w 1331803"/>
                <a:gd name="connsiteY1" fmla="*/ 0 h 316800"/>
                <a:gd name="connsiteX2" fmla="*/ 1331803 w 1331803"/>
                <a:gd name="connsiteY2" fmla="*/ 316800 h 316800"/>
                <a:gd name="connsiteX3" fmla="*/ 0 w 1331803"/>
                <a:gd name="connsiteY3" fmla="*/ 316800 h 316800"/>
                <a:gd name="connsiteX4" fmla="*/ 0 w 133180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6800">
                  <a:moveTo>
                    <a:pt x="0" y="0"/>
                  </a:moveTo>
                  <a:lnTo>
                    <a:pt x="1331803" y="0"/>
                  </a:lnTo>
                  <a:lnTo>
                    <a:pt x="133180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3768441"/>
                <a:satOff val="-5032"/>
                <a:lumOff val="2981"/>
                <a:alphaOff val="0"/>
              </a:schemeClr>
            </a:lnRef>
            <a:fillRef idx="1">
              <a:schemeClr val="accent2">
                <a:hueOff val="-3768441"/>
                <a:satOff val="-5032"/>
                <a:lumOff val="2981"/>
                <a:alphaOff val="0"/>
              </a:schemeClr>
            </a:fillRef>
            <a:effectRef idx="0">
              <a:schemeClr val="accent2">
                <a:hueOff val="-3768441"/>
                <a:satOff val="-5032"/>
                <a:lumOff val="298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Elsi</a:t>
              </a:r>
              <a:r>
                <a:rPr lang="pt-BR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-Brasil</a:t>
              </a:r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6177580" y="1416586"/>
              <a:ext cx="1331803" cy="3656346"/>
            </a:xfrm>
            <a:custGeom>
              <a:avLst/>
              <a:gdLst>
                <a:gd name="connsiteX0" fmla="*/ 0 w 1331803"/>
                <a:gd name="connsiteY0" fmla="*/ 0 h 3125182"/>
                <a:gd name="connsiteX1" fmla="*/ 1331803 w 1331803"/>
                <a:gd name="connsiteY1" fmla="*/ 0 h 3125182"/>
                <a:gd name="connsiteX2" fmla="*/ 1331803 w 1331803"/>
                <a:gd name="connsiteY2" fmla="*/ 3125182 h 3125182"/>
                <a:gd name="connsiteX3" fmla="*/ 0 w 1331803"/>
                <a:gd name="connsiteY3" fmla="*/ 3125182 h 3125182"/>
                <a:gd name="connsiteX4" fmla="*/ 0 w 1331803"/>
                <a:gd name="connsiteY4" fmla="*/ 0 h 312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25182">
                  <a:moveTo>
                    <a:pt x="0" y="0"/>
                  </a:moveTo>
                  <a:lnTo>
                    <a:pt x="1331803" y="0"/>
                  </a:lnTo>
                  <a:lnTo>
                    <a:pt x="1331803" y="3125182"/>
                  </a:lnTo>
                  <a:lnTo>
                    <a:pt x="0" y="3125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4380554"/>
                <a:satOff val="-3640"/>
                <a:lumOff val="255"/>
                <a:alphaOff val="0"/>
              </a:schemeClr>
            </a:lnRef>
            <a:fillRef idx="1">
              <a:schemeClr val="accent2">
                <a:tint val="40000"/>
                <a:alpha val="90000"/>
                <a:hueOff val="-4380554"/>
                <a:satOff val="-3640"/>
                <a:lumOff val="255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4380554"/>
                <a:satOff val="-3640"/>
                <a:lumOff val="25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36000" bIns="36000" numCol="1" spcCol="1270" anchor="t" anchorCtr="0">
              <a:noAutofit/>
            </a:bodyPr>
            <a:lstStyle/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b="1" kern="1200" dirty="0"/>
                <a:t>Estudo Longitudinal de Saúde e Bem-Estar dos Idosos Brasileiros</a:t>
              </a:r>
            </a:p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kern="1200" dirty="0"/>
                <a:t>Pesquisa longitudinal de base domiciliar sobre as condições de vida e de saúde de adultos mais velhos.</a:t>
              </a:r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7701739" y="1099786"/>
              <a:ext cx="1331803" cy="316800"/>
            </a:xfrm>
            <a:custGeom>
              <a:avLst/>
              <a:gdLst>
                <a:gd name="connsiteX0" fmla="*/ 0 w 1331803"/>
                <a:gd name="connsiteY0" fmla="*/ 0 h 316800"/>
                <a:gd name="connsiteX1" fmla="*/ 1331803 w 1331803"/>
                <a:gd name="connsiteY1" fmla="*/ 0 h 316800"/>
                <a:gd name="connsiteX2" fmla="*/ 1331803 w 1331803"/>
                <a:gd name="connsiteY2" fmla="*/ 316800 h 316800"/>
                <a:gd name="connsiteX3" fmla="*/ 0 w 1331803"/>
                <a:gd name="connsiteY3" fmla="*/ 316800 h 316800"/>
                <a:gd name="connsiteX4" fmla="*/ 0 w 1331803"/>
                <a:gd name="connsiteY4" fmla="*/ 0 h 3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6800">
                  <a:moveTo>
                    <a:pt x="0" y="0"/>
                  </a:moveTo>
                  <a:lnTo>
                    <a:pt x="1331803" y="0"/>
                  </a:lnTo>
                  <a:lnTo>
                    <a:pt x="1331803" y="316800"/>
                  </a:lnTo>
                  <a:lnTo>
                    <a:pt x="0" y="316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4710551"/>
                <a:satOff val="-6290"/>
                <a:lumOff val="3726"/>
                <a:alphaOff val="0"/>
              </a:schemeClr>
            </a:lnRef>
            <a:fillRef idx="1">
              <a:schemeClr val="accent2">
                <a:hueOff val="-4710551"/>
                <a:satOff val="-6290"/>
                <a:lumOff val="3726"/>
                <a:alphaOff val="0"/>
              </a:schemeClr>
            </a:fillRef>
            <a:effectRef idx="0">
              <a:schemeClr val="accent2">
                <a:hueOff val="-4710551"/>
                <a:satOff val="-6290"/>
                <a:lumOff val="37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32" tIns="44704" rIns="78232" bIns="447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Erica</a:t>
              </a:r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7701739" y="1416586"/>
              <a:ext cx="1331803" cy="3656346"/>
            </a:xfrm>
            <a:custGeom>
              <a:avLst/>
              <a:gdLst>
                <a:gd name="connsiteX0" fmla="*/ 0 w 1331803"/>
                <a:gd name="connsiteY0" fmla="*/ 0 h 3125182"/>
                <a:gd name="connsiteX1" fmla="*/ 1331803 w 1331803"/>
                <a:gd name="connsiteY1" fmla="*/ 0 h 3125182"/>
                <a:gd name="connsiteX2" fmla="*/ 1331803 w 1331803"/>
                <a:gd name="connsiteY2" fmla="*/ 3125182 h 3125182"/>
                <a:gd name="connsiteX3" fmla="*/ 0 w 1331803"/>
                <a:gd name="connsiteY3" fmla="*/ 3125182 h 3125182"/>
                <a:gd name="connsiteX4" fmla="*/ 0 w 1331803"/>
                <a:gd name="connsiteY4" fmla="*/ 0 h 312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803" h="3125182">
                  <a:moveTo>
                    <a:pt x="0" y="0"/>
                  </a:moveTo>
                  <a:lnTo>
                    <a:pt x="1331803" y="0"/>
                  </a:lnTo>
                  <a:lnTo>
                    <a:pt x="1331803" y="3125182"/>
                  </a:lnTo>
                  <a:lnTo>
                    <a:pt x="0" y="31251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-5475692"/>
                <a:satOff val="-4550"/>
                <a:lumOff val="319"/>
                <a:alphaOff val="0"/>
              </a:schemeClr>
            </a:lnRef>
            <a:fillRef idx="1">
              <a:schemeClr val="accent2">
                <a:tint val="40000"/>
                <a:alpha val="90000"/>
                <a:hueOff val="-5475692"/>
                <a:satOff val="-4550"/>
                <a:lumOff val="319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5475692"/>
                <a:satOff val="-4550"/>
                <a:lumOff val="31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0" tIns="72000" rIns="36000" bIns="36000" numCol="1" spcCol="1270" anchor="t" anchorCtr="0">
              <a:noAutofit/>
            </a:bodyPr>
            <a:lstStyle/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b="1" kern="1200" dirty="0"/>
                <a:t>Estudo de Riscos </a:t>
              </a:r>
              <a:r>
                <a:rPr lang="pt-BR" sz="1400" b="1" kern="1200" dirty="0" err="1"/>
                <a:t>Cardio-vasculares</a:t>
              </a:r>
              <a:r>
                <a:rPr lang="pt-BR" sz="1400" b="1" kern="1200" dirty="0"/>
                <a:t> em Adolescentes</a:t>
              </a:r>
            </a:p>
            <a:p>
              <a:pPr marL="0" lvl="1" algn="l" defTabSz="488950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t-BR" sz="1400" kern="1200" dirty="0"/>
                <a:t>Estudo que vai às escolas para pesquisar alimentação,</a:t>
              </a:r>
              <a:br>
                <a:rPr lang="pt-BR" sz="1400" kern="1200" dirty="0"/>
              </a:br>
              <a:r>
                <a:rPr lang="pt-BR" sz="1400" kern="1200" dirty="0"/>
                <a:t>peso, hábitos e atividades dos adolescentes.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973509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Gestão e Pacto </a:t>
            </a:r>
            <a:r>
              <a:rPr lang="pt-BR" dirty="0" err="1"/>
              <a:t>Interfederativo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7175361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pt-BR" sz="2200" dirty="0"/>
              <a:t>Aprimorar a relação federativa no SUS, fortalecendo a gestão compartilhada nas regiões de saúde e com a revisão dos instrumentos de gestão, considerando as especificidades regionais e a concertação de responsabilidades dos municípios, estados e União, visando oferecer ao cidadão o cuidado integral.</a:t>
            </a:r>
          </a:p>
          <a:p>
            <a:pPr>
              <a:spcBef>
                <a:spcPts val="1600"/>
              </a:spcBef>
            </a:pPr>
            <a:r>
              <a:rPr lang="pt-BR" sz="2200" dirty="0"/>
              <a:t>Aprimorar a atuação do MS como gestor federal do SUS, especialmente por meio da formulação de políticas, do apoio interfederativo, da qualificação dos investimentos, da indução dos resultados, da modernização administrativa e tecnológica, da qualificação e transparência da informação.</a:t>
            </a:r>
          </a:p>
          <a:p>
            <a:pPr>
              <a:spcBef>
                <a:spcPts val="1600"/>
              </a:spcBef>
            </a:pPr>
            <a:r>
              <a:rPr lang="pt-BR" sz="2200" dirty="0"/>
              <a:t>Qualificar a produção do cuidado, com a participação ativa do usuário e o protagonismo dos trabalhadores e trabalhadoras.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Diretrizes e Desafios</a:t>
            </a:r>
          </a:p>
        </p:txBody>
      </p:sp>
    </p:spTree>
    <p:extLst>
      <p:ext uri="{BB962C8B-B14F-4D97-AF65-F5344CB8AC3E}">
        <p14:creationId xmlns:p14="http://schemas.microsoft.com/office/powerpoint/2010/main" val="1205306403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Valorização e Defesa do SUS</a:t>
            </a:r>
          </a:p>
        </p:txBody>
      </p:sp>
    </p:spTree>
    <p:extLst>
      <p:ext uri="{BB962C8B-B14F-4D97-AF65-F5344CB8AC3E}">
        <p14:creationId xmlns:p14="http://schemas.microsoft.com/office/powerpoint/2010/main" val="326834798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03"/>
          <p:cNvPicPr preferRelativeResize="0"/>
          <p:nvPr/>
        </p:nvPicPr>
        <p:blipFill rotWithShape="1">
          <a:blip r:embed="rId2" cstate="print">
            <a:alphaModFix/>
          </a:blip>
          <a:srcRect t="24798" r="6283" b="1507"/>
          <a:stretch/>
        </p:blipFill>
        <p:spPr>
          <a:xfrm>
            <a:off x="5377476" y="3046764"/>
            <a:ext cx="3766524" cy="209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98562" y="1059582"/>
            <a:ext cx="8784976" cy="3583870"/>
          </a:xfr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chemeClr val="accent4"/>
                </a:solidFill>
              </a:rPr>
              <a:t>955,6 milhões</a:t>
            </a:r>
            <a:r>
              <a:rPr lang="pt-BR" sz="2400" dirty="0"/>
              <a:t> de procedimentos ambulatoriais</a:t>
            </a:r>
            <a:r>
              <a:rPr lang="pt-BR" sz="2400" baseline="30000" dirty="0"/>
              <a:t>(</a:t>
            </a:r>
            <a:r>
              <a:rPr lang="pt-BR" sz="2400" dirty="0"/>
              <a:t>*</a:t>
            </a:r>
            <a:r>
              <a:rPr lang="pt-BR" sz="2400" baseline="30000" dirty="0"/>
              <a:t>)</a:t>
            </a:r>
            <a:r>
              <a:rPr lang="pt-BR" sz="2400" dirty="0"/>
              <a:t>.</a:t>
            </a:r>
          </a:p>
          <a:p>
            <a:r>
              <a:rPr lang="pt-BR" sz="2400" b="1" dirty="0">
                <a:solidFill>
                  <a:schemeClr val="accent4"/>
                </a:solidFill>
              </a:rPr>
              <a:t>2,7 milhões </a:t>
            </a:r>
            <a:r>
              <a:rPr lang="pt-BR" sz="2400" dirty="0"/>
              <a:t>de internações.</a:t>
            </a:r>
          </a:p>
          <a:p>
            <a:r>
              <a:rPr lang="pt-BR" sz="2400" b="1" dirty="0">
                <a:solidFill>
                  <a:schemeClr val="accent4"/>
                </a:solidFill>
              </a:rPr>
              <a:t>335,6 milhões</a:t>
            </a:r>
            <a:r>
              <a:rPr lang="pt-BR" sz="2400" dirty="0">
                <a:solidFill>
                  <a:schemeClr val="accent4"/>
                </a:solidFill>
              </a:rPr>
              <a:t> </a:t>
            </a:r>
            <a:r>
              <a:rPr lang="pt-BR" sz="2400" dirty="0"/>
              <a:t>de consultas médicas.</a:t>
            </a:r>
          </a:p>
          <a:p>
            <a:r>
              <a:rPr lang="pt-BR" sz="2400" dirty="0"/>
              <a:t>Maior sistema público de </a:t>
            </a:r>
            <a:r>
              <a:rPr lang="pt-BR" sz="2400" b="1" dirty="0">
                <a:solidFill>
                  <a:schemeClr val="accent4"/>
                </a:solidFill>
              </a:rPr>
              <a:t>transplantes de órgãos</a:t>
            </a:r>
            <a:r>
              <a:rPr lang="pt-BR" sz="2400" dirty="0">
                <a:solidFill>
                  <a:schemeClr val="accent4"/>
                </a:solidFill>
              </a:rPr>
              <a:t> </a:t>
            </a:r>
            <a:r>
              <a:rPr lang="pt-BR" sz="2400" dirty="0"/>
              <a:t>do mundo.</a:t>
            </a:r>
          </a:p>
          <a:p>
            <a:r>
              <a:rPr lang="pt-BR" sz="2400" dirty="0"/>
              <a:t>SUS movimenta </a:t>
            </a:r>
            <a:r>
              <a:rPr lang="pt-BR" sz="2400" b="1" dirty="0">
                <a:solidFill>
                  <a:schemeClr val="accent4"/>
                </a:solidFill>
              </a:rPr>
              <a:t>98% do mercado de vacinas</a:t>
            </a:r>
            <a:r>
              <a:rPr lang="pt-BR" sz="2400" dirty="0"/>
              <a:t>.</a:t>
            </a:r>
          </a:p>
          <a:p>
            <a:r>
              <a:rPr lang="pt-BR" sz="2400" b="1" dirty="0">
                <a:solidFill>
                  <a:schemeClr val="accent4"/>
                </a:solidFill>
              </a:rPr>
              <a:t>3,2 mil </a:t>
            </a:r>
            <a:r>
              <a:rPr lang="pt-BR" sz="2400" dirty="0"/>
              <a:t>procedimentos oncológicos</a:t>
            </a:r>
            <a:r>
              <a:rPr lang="pt-BR" sz="2400" baseline="30000" dirty="0"/>
              <a:t>(</a:t>
            </a:r>
            <a:r>
              <a:rPr lang="pt-BR" sz="2400" dirty="0"/>
              <a:t>*</a:t>
            </a:r>
            <a:r>
              <a:rPr lang="pt-BR" sz="2400" baseline="30000" dirty="0"/>
              <a:t>)</a:t>
            </a:r>
            <a:r>
              <a:rPr lang="pt-BR" sz="2400" dirty="0"/>
              <a:t>.</a:t>
            </a:r>
          </a:p>
          <a:p>
            <a:r>
              <a:rPr lang="pt-BR" sz="2400" b="1" dirty="0">
                <a:solidFill>
                  <a:schemeClr val="accent4"/>
                </a:solidFill>
              </a:rPr>
              <a:t>690 mil </a:t>
            </a:r>
            <a:r>
              <a:rPr lang="pt-BR" sz="2400" dirty="0"/>
              <a:t>procedimentos de quimioterapia</a:t>
            </a:r>
            <a:r>
              <a:rPr lang="pt-BR" sz="2400" baseline="30000" dirty="0"/>
              <a:t>(</a:t>
            </a:r>
            <a:r>
              <a:rPr lang="pt-BR" sz="2400" dirty="0"/>
              <a:t>*</a:t>
            </a:r>
            <a:r>
              <a:rPr lang="pt-BR" sz="2400" baseline="30000" dirty="0"/>
              <a:t>)</a:t>
            </a:r>
            <a:r>
              <a:rPr lang="pt-BR" sz="2400" dirty="0"/>
              <a:t>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57250"/>
          </a:xfrm>
        </p:spPr>
        <p:txBody>
          <a:bodyPr/>
          <a:lstStyle/>
          <a:p>
            <a:r>
              <a:rPr lang="pt-BR" dirty="0"/>
              <a:t>Dimensão do SUS </a:t>
            </a:r>
            <a:r>
              <a:rPr lang="pt-BR" sz="3600" dirty="0"/>
              <a:t>(2015)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14890" y="4774168"/>
            <a:ext cx="534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000" i="1" dirty="0"/>
              <a:t>Fonte: Sistema TABNET do Ministério da Saúde.</a:t>
            </a:r>
            <a:br>
              <a:rPr lang="pt-BR" sz="1000" i="1" dirty="0"/>
            </a:br>
            <a:r>
              <a:rPr lang="pt-BR" sz="1000" i="1" dirty="0"/>
              <a:t>Obs.: Dados sujeitos à alterações. </a:t>
            </a:r>
            <a:r>
              <a:rPr lang="pt-BR" sz="1000" i="1" baseline="30000" dirty="0"/>
              <a:t>(</a:t>
            </a:r>
            <a:r>
              <a:rPr lang="pt-BR" sz="1000" i="1" dirty="0"/>
              <a:t>*</a:t>
            </a:r>
            <a:r>
              <a:rPr lang="pt-BR" sz="1000" i="1" baseline="30000" dirty="0"/>
              <a:t>)</a:t>
            </a:r>
            <a:r>
              <a:rPr lang="pt-BR" sz="1000" i="1" dirty="0"/>
              <a:t> Informações de mar/15. </a:t>
            </a:r>
          </a:p>
        </p:txBody>
      </p:sp>
    </p:spTree>
    <p:extLst>
      <p:ext uri="{BB962C8B-B14F-4D97-AF65-F5344CB8AC3E}">
        <p14:creationId xmlns:p14="http://schemas.microsoft.com/office/powerpoint/2010/main" val="2408923007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accent4"/>
              </a:buClr>
              <a:buSzPct val="65000"/>
            </a:pPr>
            <a:r>
              <a:rPr lang="pt-BR" sz="1900" spc="-60" dirty="0"/>
              <a:t>Fortalecer instâncias de controle social e garantir o caráter deliberativo dos conselhos de saúde, ampliando canais de interação com o usuário, com garantia de transparência e participação cidadã.</a:t>
            </a:r>
          </a:p>
          <a:p>
            <a:pPr>
              <a:buClr>
                <a:schemeClr val="accent4"/>
              </a:buClr>
              <a:buSzPct val="65000"/>
            </a:pPr>
            <a:r>
              <a:rPr lang="pt-BR" sz="1900" spc="-60" dirty="0"/>
              <a:t>Fortalecer a articulação entre os espaços de participação social em todas as políticas públicas, com vistas ao desenvolvimento de ações </a:t>
            </a:r>
            <a:r>
              <a:rPr lang="pt-BR" sz="1900" spc="-60" dirty="0" err="1"/>
              <a:t>intersetoriais</a:t>
            </a:r>
            <a:r>
              <a:rPr lang="pt-BR" sz="1900" spc="-60" dirty="0"/>
              <a:t>.</a:t>
            </a:r>
          </a:p>
          <a:p>
            <a:pPr>
              <a:buClr>
                <a:schemeClr val="accent4"/>
              </a:buClr>
              <a:buSzPct val="65000"/>
            </a:pPr>
            <a:r>
              <a:rPr lang="pt-BR" sz="1900" spc="-60" dirty="0"/>
              <a:t>Apoiar a formulação e implementação das Políticas de Promoção da Equidade em Saúde para as populações do campo, floresta e águas; população negra e quilombola; LGBT; e população em situação de rua.</a:t>
            </a:r>
          </a:p>
          <a:p>
            <a:r>
              <a:rPr lang="pt-BR" sz="1900" dirty="0"/>
              <a:t>Promover a produção e a disseminação do conhecimento científico e tecnológico, de análises de situação de saúde e da inovação em saúde, contribuindo para a sustentabilidade do SUS.</a:t>
            </a:r>
          </a:p>
          <a:p>
            <a:r>
              <a:rPr lang="pt-BR" sz="1900" dirty="0"/>
              <a:t>Valorizar o SUS como política de Estado, por meio de estratégias de comunicação.</a:t>
            </a:r>
            <a:endParaRPr lang="pt-BR" sz="1900" spc="-6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Diretrizes e Desafios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2351297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Clr>
                <a:schemeClr val="accent4"/>
              </a:buClr>
              <a:buSzPct val="65000"/>
            </a:pPr>
            <a:r>
              <a:rPr lang="pt-BR" sz="2000" dirty="0"/>
              <a:t>Os órgãos gestores de saúde da União, dos estados, do DF e dos municípios darão ampla divulgação, inclusive em meios eletrônicos de acesso público, das prestações de contas periódicas da área da saúde, para consulta e apreciação dos cidadãos e de instituições da sociedade em destaque:</a:t>
            </a:r>
          </a:p>
          <a:p>
            <a:pPr marL="898525" lvl="2" indent="-357188">
              <a:spcBef>
                <a:spcPts val="600"/>
              </a:spcBef>
              <a:buClr>
                <a:schemeClr val="accent4"/>
              </a:buClr>
              <a:buFont typeface="+mj-lt"/>
              <a:buAutoNum type="romanUcPeriod"/>
            </a:pPr>
            <a:r>
              <a:rPr lang="pt-BR" sz="1800" dirty="0"/>
              <a:t>Comprovação do cumprimento do disposto nesta Lei Complementar. </a:t>
            </a:r>
          </a:p>
          <a:p>
            <a:pPr marL="898525" lvl="2" indent="-357188">
              <a:spcBef>
                <a:spcPts val="600"/>
              </a:spcBef>
              <a:buClr>
                <a:schemeClr val="accent4"/>
              </a:buClr>
              <a:buFont typeface="+mj-lt"/>
              <a:buAutoNum type="romanUcPeriod"/>
            </a:pPr>
            <a:r>
              <a:rPr lang="pt-BR" sz="1800" dirty="0"/>
              <a:t>Relatório de Gestão do SUS.</a:t>
            </a:r>
          </a:p>
          <a:p>
            <a:pPr marL="898525" lvl="2" indent="-357188">
              <a:spcBef>
                <a:spcPts val="600"/>
              </a:spcBef>
              <a:buClr>
                <a:schemeClr val="accent4"/>
              </a:buClr>
              <a:buFont typeface="+mj-lt"/>
              <a:buAutoNum type="romanUcPeriod"/>
            </a:pPr>
            <a:r>
              <a:rPr lang="pt-BR" sz="1800" dirty="0"/>
              <a:t>Avaliação do CS sobre a gestão do SUS no âmbito do respectivo ente da Federação.</a:t>
            </a:r>
          </a:p>
          <a:p>
            <a:pPr lvl="0">
              <a:buClr>
                <a:schemeClr val="accent4"/>
              </a:buClr>
              <a:buSzPct val="65000"/>
            </a:pPr>
            <a:r>
              <a:rPr lang="pt-BR" sz="2000" dirty="0"/>
              <a:t>No âmbito de cada ente da Federação, o gestor do SUS disponibilizará ao Conselho de Saúde, com prioridade para os representantes dos usuários e dos trabalhadores da saúde, programa permanente de educação na saúde para qualificar sua atuação na formulação de estratégias e assegurar efetivo controle social da execução da política de saúde.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A Lei 141 e a Participação Social em Saúde</a:t>
            </a:r>
          </a:p>
        </p:txBody>
      </p:sp>
    </p:spTree>
    <p:extLst>
      <p:ext uri="{BB962C8B-B14F-4D97-AF65-F5344CB8AC3E}">
        <p14:creationId xmlns:p14="http://schemas.microsoft.com/office/powerpoint/2010/main" val="2300565842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" y="346348"/>
            <a:ext cx="9143998" cy="857250"/>
          </a:xfrm>
        </p:spPr>
        <p:txBody>
          <a:bodyPr>
            <a:normAutofit fontScale="90000"/>
          </a:bodyPr>
          <a:lstStyle/>
          <a:p>
            <a:r>
              <a:rPr lang="pt-BR" spc="-130" dirty="0"/>
              <a:t>Municípios </a:t>
            </a:r>
            <a:r>
              <a:rPr lang="pt-BR" sz="3300" spc="-130" baseline="25000" dirty="0"/>
              <a:t>(%)</a:t>
            </a:r>
            <a:r>
              <a:rPr lang="pt-BR" spc="-130" dirty="0"/>
              <a:t> com Planos de Saúde Vigentes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179387" y="1275606"/>
          <a:ext cx="8785225" cy="3528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" y="4858330"/>
            <a:ext cx="27718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1100" i="1" dirty="0">
                <a:latin typeface="Calibri" panose="020F0502020204030204" pitchFamily="34" charset="0"/>
              </a:rPr>
              <a:t>Fonte: </a:t>
            </a:r>
            <a:r>
              <a:rPr lang="pt-BR" sz="1100" i="1" dirty="0" err="1">
                <a:latin typeface="Calibri" panose="020F0502020204030204" pitchFamily="34" charset="0"/>
              </a:rPr>
              <a:t>Sargsus</a:t>
            </a:r>
            <a:r>
              <a:rPr lang="pt-BR" sz="1100" i="1" dirty="0">
                <a:latin typeface="Calibri" panose="020F0502020204030204" pitchFamily="34" charset="0"/>
              </a:rPr>
              <a:t> RAG 2013-2014 (26/05/15)</a:t>
            </a:r>
          </a:p>
        </p:txBody>
      </p:sp>
    </p:spTree>
    <p:extLst>
      <p:ext uri="{BB962C8B-B14F-4D97-AF65-F5344CB8AC3E}">
        <p14:creationId xmlns:p14="http://schemas.microsoft.com/office/powerpoint/2010/main" val="2796280925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767331" y="1059582"/>
            <a:ext cx="7609339" cy="3888432"/>
            <a:chOff x="767331" y="1059582"/>
            <a:chExt cx="7609339" cy="3888432"/>
          </a:xfrm>
        </p:grpSpPr>
        <p:cxnSp>
          <p:nvCxnSpPr>
            <p:cNvPr id="22" name="Conector reto 21"/>
            <p:cNvCxnSpPr>
              <a:stCxn id="9" idx="6"/>
            </p:cNvCxnSpPr>
            <p:nvPr/>
          </p:nvCxnSpPr>
          <p:spPr>
            <a:xfrm>
              <a:off x="5239536" y="1727118"/>
              <a:ext cx="1060656" cy="667535"/>
            </a:xfrm>
            <a:prstGeom prst="line">
              <a:avLst/>
            </a:prstGeom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>
              <a:stCxn id="9" idx="4"/>
            </p:cNvCxnSpPr>
            <p:nvPr/>
          </p:nvCxnSpPr>
          <p:spPr>
            <a:xfrm flipH="1">
              <a:off x="4572000" y="2394653"/>
              <a:ext cx="1" cy="465129"/>
            </a:xfrm>
            <a:prstGeom prst="line">
              <a:avLst/>
            </a:prstGeom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flipV="1">
              <a:off x="2843808" y="1727118"/>
              <a:ext cx="1060657" cy="618215"/>
            </a:xfrm>
            <a:prstGeom prst="line">
              <a:avLst/>
            </a:prstGeom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Elipse 8"/>
            <p:cNvSpPr/>
            <p:nvPr/>
          </p:nvSpPr>
          <p:spPr>
            <a:xfrm>
              <a:off x="3904465" y="1059582"/>
              <a:ext cx="1335071" cy="13350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/>
              <a:r>
                <a:rPr lang="pt-BR" sz="24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LAI</a:t>
              </a: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3455876" y="2715766"/>
              <a:ext cx="2232248" cy="2232248"/>
            </a:xfrm>
            <a:custGeom>
              <a:avLst/>
              <a:gdLst>
                <a:gd name="connsiteX0" fmla="*/ 0 w 1106732"/>
                <a:gd name="connsiteY0" fmla="*/ 553366 h 1106732"/>
                <a:gd name="connsiteX1" fmla="*/ 553366 w 1106732"/>
                <a:gd name="connsiteY1" fmla="*/ 0 h 1106732"/>
                <a:gd name="connsiteX2" fmla="*/ 1106732 w 1106732"/>
                <a:gd name="connsiteY2" fmla="*/ 553366 h 1106732"/>
                <a:gd name="connsiteX3" fmla="*/ 553366 w 1106732"/>
                <a:gd name="connsiteY3" fmla="*/ 1106732 h 1106732"/>
                <a:gd name="connsiteX4" fmla="*/ 0 w 1106732"/>
                <a:gd name="connsiteY4" fmla="*/ 553366 h 110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6732" h="1106732">
                  <a:moveTo>
                    <a:pt x="0" y="553366"/>
                  </a:moveTo>
                  <a:cubicBezTo>
                    <a:pt x="0" y="247750"/>
                    <a:pt x="247750" y="0"/>
                    <a:pt x="553366" y="0"/>
                  </a:cubicBezTo>
                  <a:cubicBezTo>
                    <a:pt x="858982" y="0"/>
                    <a:pt x="1106732" y="247750"/>
                    <a:pt x="1106732" y="553366"/>
                  </a:cubicBezTo>
                  <a:cubicBezTo>
                    <a:pt x="1106732" y="858982"/>
                    <a:pt x="858982" y="1106732"/>
                    <a:pt x="553366" y="1106732"/>
                  </a:cubicBezTo>
                  <a:cubicBezTo>
                    <a:pt x="247750" y="1106732"/>
                    <a:pt x="0" y="858982"/>
                    <a:pt x="0" y="55336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749738"/>
                <a:satOff val="-24763"/>
                <a:lumOff val="-6275"/>
                <a:alphaOff val="0"/>
              </a:schemeClr>
            </a:fillRef>
            <a:effectRef idx="0">
              <a:schemeClr val="accent3">
                <a:hueOff val="7749738"/>
                <a:satOff val="-24763"/>
                <a:lumOff val="-627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100" b="1" kern="1200" spc="-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Importante</a:t>
              </a:r>
              <a:br>
                <a:rPr lang="pt-BR" sz="2100" b="1" kern="1200" spc="-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pt-BR" sz="2100" b="1" kern="1200" spc="-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passo para a consolidação democrática</a:t>
              </a:r>
              <a:br>
                <a:rPr lang="pt-BR" sz="2100" b="1" kern="1200" spc="-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pt-BR" sz="2100" b="1" kern="1200" spc="-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 Brasil</a:t>
              </a:r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767331" y="1828992"/>
              <a:ext cx="7609339" cy="2232248"/>
              <a:chOff x="779085" y="1828992"/>
              <a:chExt cx="7609339" cy="2232248"/>
            </a:xfrm>
          </p:grpSpPr>
          <p:sp>
            <p:nvSpPr>
              <p:cNvPr id="10" name="Forma livre 9"/>
              <p:cNvSpPr/>
              <p:nvPr/>
            </p:nvSpPr>
            <p:spPr>
              <a:xfrm>
                <a:off x="779085" y="1828992"/>
                <a:ext cx="2232248" cy="2232248"/>
              </a:xfrm>
              <a:custGeom>
                <a:avLst/>
                <a:gdLst>
                  <a:gd name="connsiteX0" fmla="*/ 0 w 1106732"/>
                  <a:gd name="connsiteY0" fmla="*/ 553366 h 1106732"/>
                  <a:gd name="connsiteX1" fmla="*/ 553366 w 1106732"/>
                  <a:gd name="connsiteY1" fmla="*/ 0 h 1106732"/>
                  <a:gd name="connsiteX2" fmla="*/ 1106732 w 1106732"/>
                  <a:gd name="connsiteY2" fmla="*/ 553366 h 1106732"/>
                  <a:gd name="connsiteX3" fmla="*/ 553366 w 1106732"/>
                  <a:gd name="connsiteY3" fmla="*/ 1106732 h 1106732"/>
                  <a:gd name="connsiteX4" fmla="*/ 0 w 1106732"/>
                  <a:gd name="connsiteY4" fmla="*/ 553366 h 110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6732" h="1106732">
                    <a:moveTo>
                      <a:pt x="0" y="553366"/>
                    </a:moveTo>
                    <a:cubicBezTo>
                      <a:pt x="0" y="247750"/>
                      <a:pt x="247750" y="0"/>
                      <a:pt x="553366" y="0"/>
                    </a:cubicBezTo>
                    <a:cubicBezTo>
                      <a:pt x="858982" y="0"/>
                      <a:pt x="1106732" y="247750"/>
                      <a:pt x="1106732" y="553366"/>
                    </a:cubicBezTo>
                    <a:cubicBezTo>
                      <a:pt x="1106732" y="858982"/>
                      <a:pt x="858982" y="1106732"/>
                      <a:pt x="553366" y="1106732"/>
                    </a:cubicBezTo>
                    <a:cubicBezTo>
                      <a:pt x="247750" y="1106732"/>
                      <a:pt x="0" y="858982"/>
                      <a:pt x="0" y="553366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874869"/>
                  <a:satOff val="-12382"/>
                  <a:lumOff val="-3137"/>
                  <a:alphaOff val="0"/>
                </a:schemeClr>
              </a:fillRef>
              <a:effectRef idx="0">
                <a:schemeClr val="accent3">
                  <a:hueOff val="3874869"/>
                  <a:satOff val="-12382"/>
                  <a:lumOff val="-313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6000" tIns="36000" rIns="36000" bIns="3600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2000" b="1" kern="1200" spc="-8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Regulamenta</a:t>
                </a:r>
                <a:b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 direito constitucional</a:t>
                </a:r>
                <a:b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 acesso às informações</a:t>
                </a:r>
                <a:b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públicas</a:t>
                </a: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6156176" y="1828992"/>
                <a:ext cx="2232248" cy="2232248"/>
              </a:xfrm>
              <a:custGeom>
                <a:avLst/>
                <a:gdLst>
                  <a:gd name="connsiteX0" fmla="*/ 0 w 1106732"/>
                  <a:gd name="connsiteY0" fmla="*/ 553366 h 1106732"/>
                  <a:gd name="connsiteX1" fmla="*/ 553366 w 1106732"/>
                  <a:gd name="connsiteY1" fmla="*/ 0 h 1106732"/>
                  <a:gd name="connsiteX2" fmla="*/ 1106732 w 1106732"/>
                  <a:gd name="connsiteY2" fmla="*/ 553366 h 1106732"/>
                  <a:gd name="connsiteX3" fmla="*/ 553366 w 1106732"/>
                  <a:gd name="connsiteY3" fmla="*/ 1106732 h 1106732"/>
                  <a:gd name="connsiteX4" fmla="*/ 0 w 1106732"/>
                  <a:gd name="connsiteY4" fmla="*/ 553366 h 110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6732" h="1106732">
                    <a:moveTo>
                      <a:pt x="0" y="553366"/>
                    </a:moveTo>
                    <a:cubicBezTo>
                      <a:pt x="0" y="247750"/>
                      <a:pt x="247750" y="0"/>
                      <a:pt x="553366" y="0"/>
                    </a:cubicBezTo>
                    <a:cubicBezTo>
                      <a:pt x="858982" y="0"/>
                      <a:pt x="1106732" y="247750"/>
                      <a:pt x="1106732" y="553366"/>
                    </a:cubicBezTo>
                    <a:cubicBezTo>
                      <a:pt x="1106732" y="858982"/>
                      <a:pt x="858982" y="1106732"/>
                      <a:pt x="553366" y="1106732"/>
                    </a:cubicBezTo>
                    <a:cubicBezTo>
                      <a:pt x="247750" y="1106732"/>
                      <a:pt x="0" y="858982"/>
                      <a:pt x="0" y="553366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624607"/>
                  <a:satOff val="-37145"/>
                  <a:lumOff val="-9412"/>
                  <a:alphaOff val="0"/>
                </a:schemeClr>
              </a:fillRef>
              <a:effectRef idx="0">
                <a:schemeClr val="accent3">
                  <a:hueOff val="11624607"/>
                  <a:satOff val="-37145"/>
                  <a:lumOff val="-941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6000" tIns="36000" rIns="36000" bIns="3600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Sigilo como</a:t>
                </a:r>
                <a:b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exceção:</a:t>
                </a:r>
                <a:b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prevenção da corrupção</a:t>
                </a:r>
                <a:b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pt-BR" sz="2100" b="1" kern="1200" spc="-5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 país</a:t>
                </a:r>
              </a:p>
            </p:txBody>
          </p:sp>
        </p:grpSp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 de Acesso à Informação</a:t>
            </a:r>
          </a:p>
        </p:txBody>
      </p:sp>
    </p:spTree>
    <p:extLst>
      <p:ext uri="{BB962C8B-B14F-4D97-AF65-F5344CB8AC3E}">
        <p14:creationId xmlns:p14="http://schemas.microsoft.com/office/powerpoint/2010/main" val="3758977049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28596" y="1110996"/>
            <a:ext cx="3929090" cy="38370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sz="2800" dirty="0"/>
              <a:t>Qualificar a produção e o uso de informação no SUS.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sz="2800" dirty="0"/>
              <a:t>Plano de comunicação para o SUS – mídias – redes sociais.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Diretrizes e Desafios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33" y="1451426"/>
            <a:ext cx="3579923" cy="2344204"/>
          </a:xfrm>
          <a:prstGeom prst="rect">
            <a:avLst/>
          </a:prstGeom>
          <a:ln w="28575">
            <a:solidFill>
              <a:srgbClr val="D4DFE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62" y="3035602"/>
            <a:ext cx="4061353" cy="1962330"/>
          </a:xfrm>
          <a:prstGeom prst="rect">
            <a:avLst/>
          </a:prstGeom>
          <a:ln w="28575">
            <a:solidFill>
              <a:srgbClr val="D4DFE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73" y="1091386"/>
            <a:ext cx="2902627" cy="1656184"/>
          </a:xfrm>
          <a:prstGeom prst="rect">
            <a:avLst/>
          </a:prstGeom>
          <a:ln w="28575">
            <a:solidFill>
              <a:srgbClr val="D4DFE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730345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64" name="Rectangle 24"/>
          <p:cNvSpPr>
            <a:spLocks noChangeArrowheads="1"/>
          </p:cNvSpPr>
          <p:nvPr/>
        </p:nvSpPr>
        <p:spPr bwMode="auto">
          <a:xfrm>
            <a:off x="1331119" y="236949"/>
            <a:ext cx="65151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lnSpc>
                <a:spcPct val="70000"/>
              </a:lnSpc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altLang="pt-BR" sz="3000">
                <a:solidFill>
                  <a:srgbClr val="FFCC00"/>
                </a:solidFill>
              </a:rPr>
              <a:t>Estrutura Institucional e Decisória</a:t>
            </a:r>
          </a:p>
        </p:txBody>
      </p:sp>
      <p:grpSp>
        <p:nvGrpSpPr>
          <p:cNvPr id="124931" name="Group 39"/>
          <p:cNvGrpSpPr>
            <a:grpSpLocks/>
          </p:cNvGrpSpPr>
          <p:nvPr/>
        </p:nvGrpSpPr>
        <p:grpSpPr bwMode="auto">
          <a:xfrm>
            <a:off x="1220391" y="1247775"/>
            <a:ext cx="6703219" cy="3209925"/>
            <a:chOff x="82" y="1152"/>
            <a:chExt cx="5630" cy="2696"/>
          </a:xfrm>
        </p:grpSpPr>
        <p:sp>
          <p:nvSpPr>
            <p:cNvPr id="124932" name="Oval 2"/>
            <p:cNvSpPr>
              <a:spLocks noChangeArrowheads="1"/>
            </p:cNvSpPr>
            <p:nvPr/>
          </p:nvSpPr>
          <p:spPr bwMode="auto">
            <a:xfrm>
              <a:off x="82" y="1934"/>
              <a:ext cx="740" cy="48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Nacional</a:t>
              </a:r>
            </a:p>
          </p:txBody>
        </p:sp>
        <p:sp>
          <p:nvSpPr>
            <p:cNvPr id="124933" name="Oval 5"/>
            <p:cNvSpPr>
              <a:spLocks noChangeArrowheads="1"/>
            </p:cNvSpPr>
            <p:nvPr/>
          </p:nvSpPr>
          <p:spPr bwMode="auto">
            <a:xfrm>
              <a:off x="756" y="1152"/>
              <a:ext cx="1155" cy="488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Colegiado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Participativo</a:t>
              </a:r>
            </a:p>
          </p:txBody>
        </p:sp>
        <p:sp>
          <p:nvSpPr>
            <p:cNvPr id="124934" name="Oval 6"/>
            <p:cNvSpPr>
              <a:spLocks noChangeArrowheads="1"/>
            </p:cNvSpPr>
            <p:nvPr/>
          </p:nvSpPr>
          <p:spPr bwMode="auto">
            <a:xfrm>
              <a:off x="1939" y="1152"/>
              <a:ext cx="1019" cy="488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Gestor</a:t>
              </a:r>
            </a:p>
          </p:txBody>
        </p:sp>
        <p:sp>
          <p:nvSpPr>
            <p:cNvPr id="124935" name="Oval 7"/>
            <p:cNvSpPr>
              <a:spLocks noChangeArrowheads="1"/>
            </p:cNvSpPr>
            <p:nvPr/>
          </p:nvSpPr>
          <p:spPr bwMode="auto">
            <a:xfrm>
              <a:off x="2999" y="1152"/>
              <a:ext cx="1225" cy="488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Comissões</a:t>
              </a:r>
              <a:b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</a:br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Intergestores</a:t>
              </a:r>
            </a:p>
          </p:txBody>
        </p:sp>
        <p:sp>
          <p:nvSpPr>
            <p:cNvPr id="124936" name="Text Box 8"/>
            <p:cNvSpPr txBox="1">
              <a:spLocks noChangeAspect="1" noChangeArrowheads="1"/>
            </p:cNvSpPr>
            <p:nvPr/>
          </p:nvSpPr>
          <p:spPr bwMode="auto">
            <a:xfrm>
              <a:off x="885" y="1965"/>
              <a:ext cx="897" cy="42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Conselho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Nacional</a:t>
              </a:r>
            </a:p>
          </p:txBody>
        </p:sp>
        <p:sp>
          <p:nvSpPr>
            <p:cNvPr id="124937" name="Oval 16"/>
            <p:cNvSpPr>
              <a:spLocks noChangeArrowheads="1"/>
            </p:cNvSpPr>
            <p:nvPr/>
          </p:nvSpPr>
          <p:spPr bwMode="auto">
            <a:xfrm>
              <a:off x="4272" y="1152"/>
              <a:ext cx="1440" cy="488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Representações</a:t>
              </a:r>
              <a:b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</a:br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de</a:t>
              </a:r>
              <a:r>
                <a:rPr lang="pt-BR" altLang="pt-BR" sz="1425" b="1">
                  <a:solidFill>
                    <a:srgbClr val="800000"/>
                  </a:solidFill>
                  <a:latin typeface="Tahoma" panose="020B0604030504040204" pitchFamily="34" charset="0"/>
                </a:rPr>
                <a:t> </a:t>
              </a:r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gestores</a:t>
              </a:r>
            </a:p>
          </p:txBody>
        </p:sp>
        <p:grpSp>
          <p:nvGrpSpPr>
            <p:cNvPr id="124938" name="Group 36"/>
            <p:cNvGrpSpPr>
              <a:grpSpLocks/>
            </p:cNvGrpSpPr>
            <p:nvPr/>
          </p:nvGrpSpPr>
          <p:grpSpPr bwMode="auto">
            <a:xfrm>
              <a:off x="4200" y="2016"/>
              <a:ext cx="216" cy="384"/>
              <a:chOff x="4224" y="2064"/>
              <a:chExt cx="240" cy="336"/>
            </a:xfrm>
          </p:grpSpPr>
          <p:sp>
            <p:nvSpPr>
              <p:cNvPr id="124953" name="Line 20"/>
              <p:cNvSpPr>
                <a:spLocks noChangeShapeType="1"/>
              </p:cNvSpPr>
              <p:nvPr/>
            </p:nvSpPr>
            <p:spPr bwMode="auto">
              <a:xfrm flipV="1">
                <a:off x="4224" y="2064"/>
                <a:ext cx="24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124954" name="Line 21"/>
              <p:cNvSpPr>
                <a:spLocks noChangeShapeType="1"/>
              </p:cNvSpPr>
              <p:nvPr/>
            </p:nvSpPr>
            <p:spPr bwMode="auto">
              <a:xfrm>
                <a:off x="4224" y="2208"/>
                <a:ext cx="24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sp>
          <p:nvSpPr>
            <p:cNvPr id="124939" name="Line 23"/>
            <p:cNvSpPr>
              <a:spLocks noChangeShapeType="1"/>
            </p:cNvSpPr>
            <p:nvPr/>
          </p:nvSpPr>
          <p:spPr bwMode="auto">
            <a:xfrm>
              <a:off x="4200" y="2912"/>
              <a:ext cx="24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pt-BR" sz="1350"/>
            </a:p>
          </p:txBody>
        </p:sp>
        <p:sp>
          <p:nvSpPr>
            <p:cNvPr id="124940" name="Text Box 25"/>
            <p:cNvSpPr txBox="1">
              <a:spLocks noChangeAspect="1" noChangeArrowheads="1"/>
            </p:cNvSpPr>
            <p:nvPr/>
          </p:nvSpPr>
          <p:spPr bwMode="auto">
            <a:xfrm>
              <a:off x="885" y="2703"/>
              <a:ext cx="897" cy="42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Conselho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Estadual</a:t>
              </a:r>
            </a:p>
          </p:txBody>
        </p:sp>
        <p:sp>
          <p:nvSpPr>
            <p:cNvPr id="124941" name="Text Box 26"/>
            <p:cNvSpPr txBox="1">
              <a:spLocks noChangeAspect="1" noChangeArrowheads="1"/>
            </p:cNvSpPr>
            <p:nvPr/>
          </p:nvSpPr>
          <p:spPr bwMode="auto">
            <a:xfrm>
              <a:off x="885" y="3390"/>
              <a:ext cx="1026" cy="42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 dirty="0">
                  <a:solidFill>
                    <a:schemeClr val="tx2"/>
                  </a:solidFill>
                  <a:latin typeface="Tahoma" panose="020B0604030504040204" pitchFamily="34" charset="0"/>
                </a:rPr>
                <a:t>Conselho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 dirty="0">
                  <a:solidFill>
                    <a:schemeClr val="tx2"/>
                  </a:solidFill>
                  <a:latin typeface="Tahoma" panose="020B0604030504040204" pitchFamily="34" charset="0"/>
                </a:rPr>
                <a:t>Municipal</a:t>
              </a:r>
            </a:p>
          </p:txBody>
        </p:sp>
        <p:sp>
          <p:nvSpPr>
            <p:cNvPr id="124942" name="Text Box 27"/>
            <p:cNvSpPr txBox="1">
              <a:spLocks noChangeAspect="1" noChangeArrowheads="1"/>
            </p:cNvSpPr>
            <p:nvPr/>
          </p:nvSpPr>
          <p:spPr bwMode="auto">
            <a:xfrm>
              <a:off x="1920" y="1965"/>
              <a:ext cx="1056" cy="42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Ministério da Saúde</a:t>
              </a:r>
            </a:p>
          </p:txBody>
        </p:sp>
        <p:sp>
          <p:nvSpPr>
            <p:cNvPr id="124943" name="Text Box 28"/>
            <p:cNvSpPr txBox="1">
              <a:spLocks noChangeAspect="1" noChangeArrowheads="1"/>
            </p:cNvSpPr>
            <p:nvPr/>
          </p:nvSpPr>
          <p:spPr bwMode="auto">
            <a:xfrm>
              <a:off x="1920" y="2702"/>
              <a:ext cx="1104" cy="42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Secretarias Estaduais</a:t>
              </a:r>
            </a:p>
          </p:txBody>
        </p:sp>
        <p:sp>
          <p:nvSpPr>
            <p:cNvPr id="124944" name="Text Box 29"/>
            <p:cNvSpPr txBox="1">
              <a:spLocks noChangeAspect="1" noChangeArrowheads="1"/>
            </p:cNvSpPr>
            <p:nvPr/>
          </p:nvSpPr>
          <p:spPr bwMode="auto">
            <a:xfrm>
              <a:off x="1920" y="3390"/>
              <a:ext cx="1104" cy="42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Secretarias Municipais</a:t>
              </a:r>
            </a:p>
          </p:txBody>
        </p:sp>
        <p:sp>
          <p:nvSpPr>
            <p:cNvPr id="124945" name="Text Box 30"/>
            <p:cNvSpPr txBox="1">
              <a:spLocks noChangeAspect="1" noChangeArrowheads="1"/>
            </p:cNvSpPr>
            <p:nvPr/>
          </p:nvSpPr>
          <p:spPr bwMode="auto">
            <a:xfrm>
              <a:off x="3084" y="1965"/>
              <a:ext cx="1056" cy="42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Comissão Tripartite</a:t>
              </a:r>
            </a:p>
          </p:txBody>
        </p:sp>
        <p:sp>
          <p:nvSpPr>
            <p:cNvPr id="124946" name="Text Box 31"/>
            <p:cNvSpPr txBox="1">
              <a:spLocks noChangeAspect="1" noChangeArrowheads="1"/>
            </p:cNvSpPr>
            <p:nvPr/>
          </p:nvSpPr>
          <p:spPr bwMode="auto">
            <a:xfrm>
              <a:off x="3084" y="2703"/>
              <a:ext cx="1056" cy="42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500" b="1">
                  <a:solidFill>
                    <a:schemeClr val="tx2"/>
                  </a:solidFill>
                  <a:latin typeface="Tahoma" panose="020B0604030504040204" pitchFamily="34" charset="0"/>
                </a:rPr>
                <a:t>Comissão Bipartite</a:t>
              </a:r>
            </a:p>
          </p:txBody>
        </p:sp>
        <p:grpSp>
          <p:nvGrpSpPr>
            <p:cNvPr id="124947" name="Group 35"/>
            <p:cNvGrpSpPr>
              <a:grpSpLocks/>
            </p:cNvGrpSpPr>
            <p:nvPr/>
          </p:nvGrpSpPr>
          <p:grpSpPr bwMode="auto">
            <a:xfrm>
              <a:off x="4464" y="1766"/>
              <a:ext cx="1056" cy="807"/>
              <a:chOff x="4464" y="1831"/>
              <a:chExt cx="1056" cy="807"/>
            </a:xfrm>
          </p:grpSpPr>
          <p:sp>
            <p:nvSpPr>
              <p:cNvPr id="124951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4464" y="1831"/>
                <a:ext cx="1056" cy="392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pt-BR" altLang="pt-BR" sz="1350" b="1">
                    <a:solidFill>
                      <a:schemeClr val="tx2"/>
                    </a:solidFill>
                    <a:latin typeface="Tahoma" panose="020B0604030504040204" pitchFamily="34" charset="0"/>
                  </a:rPr>
                  <a:t>Estados: CONASS</a:t>
                </a:r>
              </a:p>
            </p:txBody>
          </p:sp>
          <p:sp>
            <p:nvSpPr>
              <p:cNvPr id="124952" name="Text Box 33"/>
              <p:cNvSpPr txBox="1">
                <a:spLocks noChangeAspect="1" noChangeArrowheads="1"/>
              </p:cNvSpPr>
              <p:nvPr/>
            </p:nvSpPr>
            <p:spPr bwMode="auto">
              <a:xfrm>
                <a:off x="4464" y="2246"/>
                <a:ext cx="1056" cy="392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pt-BR" altLang="pt-BR" sz="1350" b="1">
                    <a:solidFill>
                      <a:schemeClr val="tx2"/>
                    </a:solidFill>
                    <a:latin typeface="Tahoma" panose="020B0604030504040204" pitchFamily="34" charset="0"/>
                  </a:rPr>
                  <a:t>Municípios: CONASEMS</a:t>
                </a:r>
              </a:p>
            </p:txBody>
          </p:sp>
        </p:grpSp>
        <p:sp>
          <p:nvSpPr>
            <p:cNvPr id="124948" name="Text Box 34"/>
            <p:cNvSpPr txBox="1">
              <a:spLocks noChangeAspect="1" noChangeArrowheads="1"/>
            </p:cNvSpPr>
            <p:nvPr/>
          </p:nvSpPr>
          <p:spPr bwMode="auto">
            <a:xfrm>
              <a:off x="4464" y="2711"/>
              <a:ext cx="1056" cy="392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t-BR" altLang="pt-BR" sz="1350" b="1">
                  <a:solidFill>
                    <a:schemeClr val="tx2"/>
                  </a:solidFill>
                  <a:latin typeface="Tahoma" panose="020B0604030504040204" pitchFamily="34" charset="0"/>
                </a:rPr>
                <a:t>Municípios: COSEMS</a:t>
              </a:r>
            </a:p>
          </p:txBody>
        </p:sp>
        <p:sp>
          <p:nvSpPr>
            <p:cNvPr id="124949" name="Oval 37"/>
            <p:cNvSpPr>
              <a:spLocks noChangeArrowheads="1"/>
            </p:cNvSpPr>
            <p:nvPr/>
          </p:nvSpPr>
          <p:spPr bwMode="auto">
            <a:xfrm>
              <a:off x="82" y="2672"/>
              <a:ext cx="740" cy="48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Estadual</a:t>
              </a:r>
            </a:p>
          </p:txBody>
        </p:sp>
        <p:sp>
          <p:nvSpPr>
            <p:cNvPr id="124950" name="Oval 38"/>
            <p:cNvSpPr>
              <a:spLocks noChangeArrowheads="1"/>
            </p:cNvSpPr>
            <p:nvPr/>
          </p:nvSpPr>
          <p:spPr bwMode="auto">
            <a:xfrm>
              <a:off x="82" y="3360"/>
              <a:ext cx="740" cy="48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BR" altLang="pt-BR" sz="1350" b="1">
                  <a:solidFill>
                    <a:srgbClr val="800000"/>
                  </a:solidFill>
                  <a:latin typeface="Tahoma" panose="020B0604030504040204" pitchFamily="34" charset="0"/>
                </a:rPr>
                <a:t>Municipal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707202"/>
      </p:ext>
    </p:extLst>
  </p:cSld>
  <p:clrMapOvr>
    <a:masterClrMapping/>
  </p:clrMapOvr>
  <p:transition advClick="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41531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139952" y="1203598"/>
            <a:ext cx="4932641" cy="3816424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pt-BR" sz="2200" dirty="0"/>
              <a:t>Taxa de mortalidade de crianças (até 5 anos)</a:t>
            </a:r>
          </a:p>
          <a:p>
            <a:pPr marL="263525" indent="-180975">
              <a:spcBef>
                <a:spcPts val="400"/>
              </a:spcBef>
            </a:pPr>
            <a:r>
              <a:rPr lang="pt-BR" sz="1800" dirty="0"/>
              <a:t>Redução de </a:t>
            </a:r>
            <a:r>
              <a:rPr lang="pt-BR" sz="1800" b="1" dirty="0">
                <a:solidFill>
                  <a:schemeClr val="accent4"/>
                </a:solidFill>
              </a:rPr>
              <a:t>73%</a:t>
            </a:r>
            <a:r>
              <a:rPr lang="pt-BR" sz="1800" dirty="0"/>
              <a:t> (1990-2013), de </a:t>
            </a:r>
            <a:r>
              <a:rPr lang="pt-BR" sz="1800" b="1" dirty="0">
                <a:solidFill>
                  <a:schemeClr val="accent4"/>
                </a:solidFill>
              </a:rPr>
              <a:t>44%</a:t>
            </a:r>
            <a:r>
              <a:rPr lang="pt-BR" sz="1800" dirty="0"/>
              <a:t> (2000-2013) e de </a:t>
            </a:r>
            <a:r>
              <a:rPr lang="pt-BR" sz="1800" b="1" dirty="0">
                <a:solidFill>
                  <a:schemeClr val="accent4"/>
                </a:solidFill>
              </a:rPr>
              <a:t>10%</a:t>
            </a:r>
            <a:r>
              <a:rPr lang="pt-BR" sz="1800" dirty="0"/>
              <a:t> (2010-2013).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BR" sz="2200" dirty="0"/>
              <a:t>Taxa de mortalidade de bebês (até 1 ano)</a:t>
            </a:r>
          </a:p>
          <a:p>
            <a:pPr marL="263525" indent="-180975">
              <a:spcBef>
                <a:spcPts val="400"/>
              </a:spcBef>
            </a:pPr>
            <a:r>
              <a:rPr lang="pt-BR" sz="1800" dirty="0"/>
              <a:t>Redução de </a:t>
            </a:r>
            <a:r>
              <a:rPr lang="pt-BR" sz="1800" b="1" dirty="0">
                <a:solidFill>
                  <a:schemeClr val="accent4"/>
                </a:solidFill>
              </a:rPr>
              <a:t>44%</a:t>
            </a:r>
            <a:r>
              <a:rPr lang="pt-BR" sz="1800" dirty="0"/>
              <a:t> (2000-2013) e de </a:t>
            </a:r>
            <a:r>
              <a:rPr lang="pt-BR" sz="1800" b="1" dirty="0">
                <a:solidFill>
                  <a:schemeClr val="accent4"/>
                </a:solidFill>
              </a:rPr>
              <a:t>9%</a:t>
            </a:r>
            <a:r>
              <a:rPr lang="pt-BR" sz="1800" dirty="0"/>
              <a:t> (2010-2013).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BR" sz="2200" dirty="0"/>
              <a:t>Taxa de mortalidade de neonatal precoce (até 7 dias)</a:t>
            </a:r>
          </a:p>
          <a:p>
            <a:pPr marL="263525" indent="-180975">
              <a:spcBef>
                <a:spcPts val="400"/>
              </a:spcBef>
            </a:pPr>
            <a:r>
              <a:rPr lang="pt-BR" sz="1800" dirty="0"/>
              <a:t>Redução de </a:t>
            </a:r>
            <a:r>
              <a:rPr lang="pt-BR" sz="1800" b="1" dirty="0">
                <a:solidFill>
                  <a:schemeClr val="accent4"/>
                </a:solidFill>
              </a:rPr>
              <a:t>42%</a:t>
            </a:r>
            <a:r>
              <a:rPr lang="pt-BR" sz="1800" dirty="0"/>
              <a:t> (2000-2013) e de </a:t>
            </a:r>
            <a:r>
              <a:rPr lang="pt-BR" sz="1800" b="1" dirty="0">
                <a:solidFill>
                  <a:schemeClr val="accent4"/>
                </a:solidFill>
              </a:rPr>
              <a:t>11%</a:t>
            </a:r>
            <a:r>
              <a:rPr lang="pt-BR" sz="1800" dirty="0"/>
              <a:t> (2010-2013).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" y="267494"/>
            <a:ext cx="9143998" cy="857250"/>
          </a:xfrm>
        </p:spPr>
        <p:txBody>
          <a:bodyPr>
            <a:normAutofit fontScale="90000"/>
          </a:bodyPr>
          <a:lstStyle/>
          <a:p>
            <a:r>
              <a:rPr lang="pt-BR" dirty="0"/>
              <a:t>Objetivos de Desenvolvimento do Milênio</a:t>
            </a:r>
          </a:p>
        </p:txBody>
      </p:sp>
      <p:sp>
        <p:nvSpPr>
          <p:cNvPr id="4" name="Shape 334"/>
          <p:cNvSpPr txBox="1"/>
          <p:nvPr/>
        </p:nvSpPr>
        <p:spPr>
          <a:xfrm>
            <a:off x="19051" y="1331084"/>
            <a:ext cx="3851919" cy="930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25000"/>
              <a:buFont typeface="Calibri"/>
              <a:buNone/>
            </a:pPr>
            <a:r>
              <a:rPr lang="pt-BR" b="1" i="0" u="none" strike="noStrike" cap="none" spc="-3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Brasil é um dos países que mais reduziu a mortalidade infantil no mundo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 b="0" i="1" u="none" strike="noStrike" cap="none" spc="-7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(Relatório de Progresso, UNICEF 2013)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07504" y="2267188"/>
            <a:ext cx="3696469" cy="2376264"/>
            <a:chOff x="477123" y="2030064"/>
            <a:chExt cx="3696469" cy="237626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5"/>
            <a:stretch/>
          </p:blipFill>
          <p:spPr bwMode="auto">
            <a:xfrm>
              <a:off x="477123" y="2030064"/>
              <a:ext cx="2720341" cy="170887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Shape 338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1991136" y="2859782"/>
              <a:ext cx="2182456" cy="1546546"/>
            </a:xfrm>
            <a:prstGeom prst="rect">
              <a:avLst/>
            </a:prstGeom>
            <a:solidFill>
              <a:srgbClr val="EEEEEE"/>
            </a:solidFill>
            <a:ln w="88900" cap="sq">
              <a:noFill/>
              <a:prstDash val="solid"/>
              <a:miter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CaixaDeTexto 8"/>
          <p:cNvSpPr txBox="1"/>
          <p:nvPr/>
        </p:nvSpPr>
        <p:spPr>
          <a:xfrm>
            <a:off x="0" y="4774168"/>
            <a:ext cx="435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000" i="1" dirty="0"/>
              <a:t>Fonte: Coordenação-Geral de Informação e Análise Epidemiológica (SVS/MS),</a:t>
            </a:r>
            <a:br>
              <a:rPr lang="pt-BR" sz="1000" i="1" dirty="0"/>
            </a:br>
            <a:r>
              <a:rPr lang="pt-BR" sz="1000" i="1" dirty="0"/>
              <a:t>SIM/2012, </a:t>
            </a:r>
            <a:r>
              <a:rPr lang="pt-BR" sz="1000" i="1" dirty="0" err="1"/>
              <a:t>Unicef</a:t>
            </a:r>
            <a:r>
              <a:rPr lang="pt-BR" sz="1000" i="1" dirty="0"/>
              <a:t>/2012. e Objetivos de Desenvolvimento do Milênio (ONU,2000).</a:t>
            </a:r>
          </a:p>
        </p:txBody>
      </p:sp>
    </p:spTree>
    <p:extLst>
      <p:ext uri="{BB962C8B-B14F-4D97-AF65-F5344CB8AC3E}">
        <p14:creationId xmlns:p14="http://schemas.microsoft.com/office/powerpoint/2010/main" val="107485174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1243879"/>
            <a:ext cx="5256584" cy="3471011"/>
          </a:xfrm>
        </p:spPr>
        <p:txBody>
          <a:bodyPr/>
          <a:lstStyle/>
          <a:p>
            <a:pPr marL="109728" indent="0">
              <a:buNone/>
            </a:pPr>
            <a:r>
              <a:rPr lang="pt-BR" sz="3000" dirty="0"/>
              <a:t>Mortalidade Materna </a:t>
            </a:r>
          </a:p>
          <a:p>
            <a:r>
              <a:rPr lang="pt-BR" dirty="0"/>
              <a:t>Redução da razão de mortalidade materna (RMM) de </a:t>
            </a:r>
            <a:r>
              <a:rPr lang="pt-BR" b="1" dirty="0">
                <a:solidFill>
                  <a:schemeClr val="accent4"/>
                </a:solidFill>
              </a:rPr>
              <a:t>14,8%</a:t>
            </a:r>
            <a:r>
              <a:rPr lang="pt-BR" dirty="0"/>
              <a:t> (2000-2010) e de </a:t>
            </a:r>
            <a:r>
              <a:rPr lang="pt-BR" b="1" dirty="0">
                <a:solidFill>
                  <a:schemeClr val="accent4"/>
                </a:solidFill>
              </a:rPr>
              <a:t>11,9%</a:t>
            </a:r>
            <a:r>
              <a:rPr lang="pt-BR" dirty="0"/>
              <a:t> (2010-2012).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Objetivos de Desenvolvimento do Milênio</a:t>
            </a:r>
          </a:p>
        </p:txBody>
      </p:sp>
      <p:pic>
        <p:nvPicPr>
          <p:cNvPr id="4" name="Shape 356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680695" y="1243879"/>
            <a:ext cx="3240000" cy="3704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349"/>
          <p:cNvSpPr txBox="1"/>
          <p:nvPr/>
        </p:nvSpPr>
        <p:spPr>
          <a:xfrm>
            <a:off x="492447" y="4786328"/>
            <a:ext cx="4680000" cy="3571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000" b="0" i="1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en-US" sz="1000" b="0" i="1" u="none" strike="noStrike" cap="none" baseline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Painel</a:t>
            </a:r>
            <a:r>
              <a:rPr lang="en-US" sz="1000" b="0" i="1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000" b="0" i="1" u="none" strike="noStrike" cap="none" baseline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Mortalidade</a:t>
            </a:r>
            <a:r>
              <a:rPr lang="en-US" sz="1000" b="0" i="1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1" u="none" strike="noStrike" cap="none" baseline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Materna</a:t>
            </a:r>
            <a:r>
              <a:rPr lang="en-US" sz="1000" b="0" i="1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MS (dados </a:t>
            </a:r>
            <a:r>
              <a:rPr lang="en-US" sz="1000" b="0" i="1" u="none" strike="noStrike" cap="none" baseline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preliminares</a:t>
            </a:r>
            <a:r>
              <a:rPr lang="en-US" sz="1000" b="0" i="1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); </a:t>
            </a:r>
            <a:r>
              <a:rPr lang="en-US" sz="1000" b="0" i="1" u="none" strike="noStrike" cap="none" baseline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r>
              <a:rPr lang="en-US" sz="1000" b="0" i="1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000" b="0" i="1" u="none" strike="noStrike" cap="none" baseline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  <a:r>
              <a:rPr lang="en-US" sz="1000" b="0" i="1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1000" b="0" i="1" u="none" strike="noStrike" cap="none" baseline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Milênio</a:t>
            </a:r>
            <a:r>
              <a:rPr lang="en-US" sz="1000" b="0" i="1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(ODM) (ONU, 2000).</a:t>
            </a:r>
          </a:p>
        </p:txBody>
      </p:sp>
    </p:spTree>
    <p:extLst>
      <p:ext uri="{BB962C8B-B14F-4D97-AF65-F5344CB8AC3E}">
        <p14:creationId xmlns:p14="http://schemas.microsoft.com/office/powerpoint/2010/main" val="3132442894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scritório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5132</TotalTime>
  <Words>3722</Words>
  <Application>Microsoft Office PowerPoint</Application>
  <PresentationFormat>Apresentação na tela (16:9)</PresentationFormat>
  <Paragraphs>462</Paragraphs>
  <Slides>76</Slides>
  <Notes>8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89" baseType="lpstr">
      <vt:lpstr>Arial</vt:lpstr>
      <vt:lpstr>Calibri</vt:lpstr>
      <vt:lpstr>Cambria</vt:lpstr>
      <vt:lpstr>CordiaUPC</vt:lpstr>
      <vt:lpstr>Gill Sans MT Ext Condensed Bold</vt:lpstr>
      <vt:lpstr>Helvetica</vt:lpstr>
      <vt:lpstr>Tahoma</vt:lpstr>
      <vt:lpstr>Times New Roman</vt:lpstr>
      <vt:lpstr>Wingdings</vt:lpstr>
      <vt:lpstr>Wingdings 2</vt:lpstr>
      <vt:lpstr>Wingdings 3</vt:lpstr>
      <vt:lpstr>Concurso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Acesso equânime, humanizado e com qualidade</vt:lpstr>
      <vt:lpstr>Diretrizes e Desafios</vt:lpstr>
      <vt:lpstr>Dimensão do SUS (2015)</vt:lpstr>
      <vt:lpstr>Objetivos de Desenvolvimento do Milênio</vt:lpstr>
      <vt:lpstr>Objetivos de Desenvolvimento do Milênio</vt:lpstr>
      <vt:lpstr>População do Brasil por faixa etária em milhões</vt:lpstr>
      <vt:lpstr>Saúde da Família</vt:lpstr>
      <vt:lpstr>Saúde da Família</vt:lpstr>
      <vt:lpstr>Unidades Básicas de Saúde (UBS)</vt:lpstr>
      <vt:lpstr>Postos de saúde (UBS) em construção</vt:lpstr>
      <vt:lpstr>Fortalecimento das Redes de Atenção</vt:lpstr>
      <vt:lpstr>Cuidados com a mulher e o bebê</vt:lpstr>
      <vt:lpstr>Assistência Farmaceutica</vt:lpstr>
      <vt:lpstr>Remédio de graça hipertensão, diabetes e asma</vt:lpstr>
      <vt:lpstr>Promoção, Proteção e Prevenção</vt:lpstr>
      <vt:lpstr>Diretrizes e Desafios</vt:lpstr>
      <vt:lpstr>Problemas emergentes</vt:lpstr>
      <vt:lpstr>Promoção e vigilância em saúde</vt:lpstr>
      <vt:lpstr>Promoção e vigilância em saúde</vt:lpstr>
      <vt:lpstr>Dengue</vt:lpstr>
      <vt:lpstr>Febre Chikungunya, Dengue e Zica</vt:lpstr>
      <vt:lpstr>Prevenção</vt:lpstr>
      <vt:lpstr>Prevenção (campanhas de vacinação)</vt:lpstr>
      <vt:lpstr>HIV/AIDS entre jovens</vt:lpstr>
      <vt:lpstr>HIV/AIDS</vt:lpstr>
      <vt:lpstr>Programa Nacional de Imunizações Introdução de novas vacinas e ampliação de faixas etárias</vt:lpstr>
      <vt:lpstr>Academia da Saúde</vt:lpstr>
      <vt:lpstr>Crack</vt:lpstr>
      <vt:lpstr>Mudanças na produção do cuidado</vt:lpstr>
      <vt:lpstr>Diretrizes e Desafios</vt:lpstr>
      <vt:lpstr>Programa Mais Médicos</vt:lpstr>
      <vt:lpstr>Mais Médicos/Provab</vt:lpstr>
      <vt:lpstr>Eixos do Programa Mais Médicos</vt:lpstr>
      <vt:lpstr>Cenário atual do Programa</vt:lpstr>
      <vt:lpstr>Mais de 78% dos médicos estão em municípios de alta vulnerabilidade social</vt:lpstr>
      <vt:lpstr>Expansão do Programa em 2015</vt:lpstr>
      <vt:lpstr>Impactos do Programa Mais Médicos</vt:lpstr>
      <vt:lpstr>Impactos do Programa Mais Médicos</vt:lpstr>
      <vt:lpstr>Apresentação do PowerPoint</vt:lpstr>
      <vt:lpstr>Expansão de vagas na graduação Interiorização da medicina</vt:lpstr>
      <vt:lpstr>Expansão de vagas na graduação Diminuição das iniquidades</vt:lpstr>
      <vt:lpstr>Expansão de vagas de residência</vt:lpstr>
      <vt:lpstr>Formação de profissionais de nível médio</vt:lpstr>
      <vt:lpstr>Formação de profissionais de nível superior</vt:lpstr>
      <vt:lpstr>Avanços recentes na Telessaúde</vt:lpstr>
      <vt:lpstr>Democratização das relações do trabalho</vt:lpstr>
      <vt:lpstr>Sustentabilidade do SUS</vt:lpstr>
      <vt:lpstr>Diretrizes e Desafios</vt:lpstr>
      <vt:lpstr>Fontes de Financiamento - União</vt:lpstr>
      <vt:lpstr>Evolução dos Gastos Públicos ASPS</vt:lpstr>
      <vt:lpstr>Evolução do Repasse para a AB</vt:lpstr>
      <vt:lpstr>Apresentação do PowerPoint</vt:lpstr>
      <vt:lpstr>Apresentação do PowerPoint</vt:lpstr>
      <vt:lpstr>Apresentação do PowerPoint</vt:lpstr>
      <vt:lpstr>Fiscalização de planos de saúde</vt:lpstr>
      <vt:lpstr>Defesa dos usuários e da qualidade dos planos de saúde</vt:lpstr>
      <vt:lpstr>Complexo Industrial da Saúde e Relação Público-Privado</vt:lpstr>
      <vt:lpstr>Diretrizes e Desafios</vt:lpstr>
      <vt:lpstr>Inovação no SUS</vt:lpstr>
      <vt:lpstr>Inovação no SUS</vt:lpstr>
      <vt:lpstr>Comissão Nacional de Incorporação de Tecnologias no SUS (Conitec)</vt:lpstr>
      <vt:lpstr>Principais Pesquisas da Saúde</vt:lpstr>
      <vt:lpstr>Gestão e Pacto Interfederativo</vt:lpstr>
      <vt:lpstr>Diretrizes e Desafios</vt:lpstr>
      <vt:lpstr>Valorização e Defesa do SUS</vt:lpstr>
      <vt:lpstr>Diretrizes e Desafios</vt:lpstr>
      <vt:lpstr>A Lei 141 e a Participação Social em Saúde</vt:lpstr>
      <vt:lpstr>Municípios (%) com Planos de Saúde Vigentes</vt:lpstr>
      <vt:lpstr>Lei de Acesso à Informação</vt:lpstr>
      <vt:lpstr>Diretrizes e Desafios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Adla Marques de Almeida Lacerda</dc:creator>
  <cp:lastModifiedBy>Jsantos</cp:lastModifiedBy>
  <cp:revision>545</cp:revision>
  <dcterms:created xsi:type="dcterms:W3CDTF">2015-05-29T11:36:04Z</dcterms:created>
  <dcterms:modified xsi:type="dcterms:W3CDTF">2016-02-24T13:16:26Z</dcterms:modified>
</cp:coreProperties>
</file>